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05EE303B-374B-4856-A6FB-E4E8F2977CB7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[0:00] Open cold on the title. One line: 'sudo help forensics is the command that doesn't exist - which is roughly how it feels at 2 AM.' Three demos, twenty minutes, so I'll move. TIMING BUDGET: intro+setup ~6 min, three demos ~4 min each, close ~2 min. If a demo hangs, skip to its detail slide and narrate - never fight the terminal on stage.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1F113C2-4E02-411B-B452-891E9C042DF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[1:00] Read the room with the 2 AM scenario - deliver it like an incident, not a slide. The right-hand terminal is the whole thesis in one frame: every tool says clean, and every tool is lying. Point at each line - hidden PID, deleted exe, preload hook, backdated crtime. Land on 'the box is lying to you' and pause. That's the emotional core; everything after is how we get the truth anyway.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CA8F298-49FB-466D-973C-98ED7A3A551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[2:00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] Set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expe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ctatio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ns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fast.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Not a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copy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-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past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tutori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al,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not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malw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are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RE.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It's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meth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odol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ogy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unde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 a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hostil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host.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botto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bar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is the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throu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gh-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line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whol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 talk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-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'most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volati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evide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nce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dies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first' -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I'll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call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back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to it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befor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ever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dem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o.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Keep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this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slide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unde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 45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nds.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B0705A7-4643-42FF-822A-18E914FB5BB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[2:45] The threat model. Don't read all six - name them and dwell on two: fileless/memfd (the reason we grab RAM first) and LD_PRELOAD (the reason we don't trust on-box tools). Frame the whole grid as 'anti-forensics is gaslighting, not hiding' - the attacker wants your report to be confidently wrong. These six map loosely to the three demos plus the detection slide at the end.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BEDCEE-3741-4AAE-AEFA-A71B4F002EE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[3:30] RFC 3227 - the one bit of spec worth memorising. Walk top to bottom: registers you'll never realistically get, RAM you fight for, then disk. Point out that demos 01 and 02 sit exactly where volatility says they should. The mistake juniors make: imaging the 2 TB disk first while the keys in RAM evaporate. Order is not a preference, it's triage.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1C5034-279E-4BAB-9077-8B9D385FEB7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[4:30] Rule zero, and the hinge into the demos. The comm -3 diff on the right is a crowd-pleaser - ps says 142, /proc says 147, the five-PID gap is your rootkit. Say it plainly: on-box binaries are witnesses the attacker coached. Bring your own static toolkit, prefer /proc and the kernel, log-and-hash everything out of band. Then: 'so let's stop trusting it and start reading RAM.' Straight into demo 01.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AC8E04-A96B-43FC-A667-63E786B53D3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[5:30] DEMO 01 - MEMORY. Have the dump pre-captured; do NOT run a full acquisition live (too slow, too risky). Show the acquire command, then cut to a pre-built .lime and the Volatility session. Goal to demonstrate: a process in psscan that pslist can't see, or malfind flagging an RWX region. If Vol misbehaves, fall back to the detail slide and narrate the hunt list. Budget 4 min - watch the clock, memory analysis is a rabbit hole.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9F7C49F-E379-460C-BD7B-FE45A2A2868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[demo 01 reference / fallback] AVML = Microsoft's static binary, no on-box deps, kernel-agnostic - best default for a hostile host. LiME if you need the module. Mention the gotcha everyone hits: Vol 3 needs a matching symbol table (ISF) built from the target's kernel banner/debug symbols, or nothing resolves. The right column is the money shot - pslist vs psscan delta is the cleanest 'the box lied' moment in the whole talk. If live analysis stalls, just talk through this column.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4B7904-3E47-4DA9-BDAC-40047E33C54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[9:30] DEMO 02 - DISK. Pre-made small image (a few hundred MB, ext4) with a planted deleted file and a timestomped binary. Show the sha256 match first - integrity before analysis, always. Then the payoff: recover the deleted file with ext4magic OR expose the timestomp (crtime &gt; mtime, or the tell-tale .000000000 nanosecond field from touch). Pick ONE to show live, mention the other. Budget 4 min.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393EE9-15EE-49D5-9CF5-16985B1464B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[demo 02 reference] Four steps, but you only live-run one or two. dc3dd/dc3dd over plain dd because it hashes inline and logs. plaso/log2timeline is the concept to sell even if you don't run it - one sorted narrative from every artifact. ext4 point worth stressing: the journal (jls/jcat) remembers what the directory entry forgot, and debugfs exposes crtime that stat won't show on older tooling. Carving (photorec/foremost) is your last resort when there's no inode at all.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03883E-D4AA-4B67-8642-9E79AA2486D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[13:30] DEMO 03 - QEMU RECOVERY. The crowd favourite. Pre-build base.qcow2 from the image and an overlay so nothing touches evidence. Boot the compromised guest with an ISOLATED network (restrict=on) and show something re-arm on boot - a rogue systemd unit or a cron job re-spawning the implant. The wow moment: the malware we only saw statically now runs in front of the room, and the original image is byte-identical. Budget 4 min. If boot is slow, have a recording ready.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2891E1C-AA1F-40EC-9590-1A80E230B2A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[demo 03 reference] The three commands ARE the safety guarantee - the -b backing file means every write lands on the overlay, evidence stays read-only. Say the warning out loud even if the slide has it: a live rootkit phones home the instant it boots, so restrict=on / isolated netdev is non-negotiable - I've seen a lab guest beacon to real C2. Sell the 'why boot at all': runtime-only state and persistence you can watch fire, not infer.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F52BAA-8200-4B38-84DA-A30D263AE7E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[17:30] The takeaway slide - tell them explicitly to photograph it. Every one-liner is chosen to survive a hooked userland (reads /proc and raw structures, not curated tool output). Don't read them aloud; say 'these are the six checks I run before I trust anything a compromised host tells me' and let them shoot the photo. This is the slide people will actually keep.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D625C34-710A-4091-B94A-B17DF71D91B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[18:30] The self-own list - keep it light, a little gallows humour. These are mistakes I've made or watched people make. Hammer two: mounting rw (one accidental write rewrites atimes across the tree) and rebooting 'just to check' (kills tmpfs payloads and live sockets - and your case). If running short, this is the slide to cut to one line: 'read the titles, don't do these.'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579D5AE-80CF-44AA-B968-9CD017C4905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[19:00] Three things, then done. Volatile first. Never trust the witness. Copy-hash-then-work. These are the whole talk compressed - if someone only remembers the last slide, this is what they should carry. Say them slowly, one beat each.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5FC253E-0E78-4192-8816-6D55188E76F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[19:30] Thanks + questions. Offer the deep-dive threads (Vol symbol tables, plaso tuning, QEMU workflows) so people know what to ask about. Leave the terminal 'listening on :stage' up during Q&amp;A. If nobody starts, seed with 'the question I always get is how do you build the ISF symbol table' and answer that.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6899733-F975-4D2E-941B-0063C642B21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7635240" y="0"/>
            <a:ext cx="4525920" cy="6857640"/>
          </a:xfrm>
          <a:prstGeom prst="roundRect">
            <a:avLst>
              <a:gd name="adj" fmla="val 16667"/>
            </a:avLst>
          </a:prstGeom>
          <a:solidFill>
            <a:srgbClr val="161B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1"/>
          <p:cNvSpPr/>
          <p:nvPr/>
        </p:nvSpPr>
        <p:spPr>
          <a:xfrm>
            <a:off x="7818120" y="320040"/>
            <a:ext cx="4205880" cy="621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[ 0.00] Linux version 6.8.0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[ 2.14] EXT4-fs (sda1): mounted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[ 2.31] systemd[1]: reached target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[ 118.4] audit: type=1400 apparmor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[ 903.2] ata1.00: exception Emask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[ 903.2] sd 0:0:0:0: [sda] tag#12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[ 903.3] I/O error, dev sda, sector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30363D"/>
                </a:solidFill>
                <a:effectLst/>
                <a:uFillTx/>
                <a:latin typeface="Courier New"/>
                <a:ea typeface="Courier New"/>
              </a:rPr>
              <a:t>[ 903.9] EXT4-fs error (device sda1)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E6F22"/>
                </a:solidFill>
                <a:effectLst/>
                <a:uFillTx/>
                <a:latin typeface="Courier New"/>
                <a:ea typeface="Courier New"/>
              </a:rPr>
              <a:t>[ 904.0] ps: hidden PID? /proc/6641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E6F22"/>
                </a:solidFill>
                <a:effectLst/>
                <a:uFillTx/>
                <a:latin typeface="Courier New"/>
                <a:ea typeface="Courier New"/>
              </a:rPr>
              <a:t>[ 904.1] ld.so.preload: 1 entry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E6F22"/>
                </a:solidFill>
                <a:effectLst/>
                <a:uFillTx/>
                <a:latin typeface="Courier New"/>
                <a:ea typeface="Courier New"/>
              </a:rPr>
              <a:t>[ 904.4] memfd:  anon  (deleted)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E6F22"/>
                </a:solidFill>
                <a:effectLst/>
                <a:uFillTx/>
                <a:latin typeface="Courier New"/>
                <a:ea typeface="Courier New"/>
              </a:rPr>
              <a:t>[ 905.0] dd if=/dev/sda of=/dev/null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E6F22"/>
                </a:solidFill>
                <a:effectLst/>
                <a:uFillTx/>
                <a:latin typeface="Courier New"/>
                <a:ea typeface="Courier New"/>
              </a:rPr>
              <a:t>[ 905.1] shred: /var/log/auth.log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E6F22"/>
                </a:solidFill>
                <a:effectLst/>
                <a:uFillTx/>
                <a:latin typeface="Courier New"/>
                <a:ea typeface="Courier New"/>
              </a:rPr>
              <a:t>[ 905.7] wtmp truncated  0 bytes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35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E6F22"/>
                </a:solidFill>
                <a:effectLst/>
                <a:uFillTx/>
                <a:latin typeface="Courier New"/>
                <a:ea typeface="Courier New"/>
              </a:rPr>
              <a:t>[ 906.2] KILL  SIGKILL -&gt; 6641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2"/>
          <p:cNvSpPr/>
          <p:nvPr/>
        </p:nvSpPr>
        <p:spPr>
          <a:xfrm>
            <a:off x="640080" y="1417320"/>
            <a:ext cx="6400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3"/>
          <p:cNvSpPr/>
          <p:nvPr/>
        </p:nvSpPr>
        <p:spPr>
          <a:xfrm>
            <a:off x="567000" y="1965960"/>
            <a:ext cx="6949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A Guide to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4"/>
          <p:cNvSpPr/>
          <p:nvPr/>
        </p:nvSpPr>
        <p:spPr>
          <a:xfrm>
            <a:off x="567000" y="2697480"/>
            <a:ext cx="72234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Linux Forensics</a:t>
            </a:r>
            <a:endParaRPr lang="en-US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5"/>
          <p:cNvSpPr/>
          <p:nvPr/>
        </p:nvSpPr>
        <p:spPr>
          <a:xfrm>
            <a:off x="603360" y="3886200"/>
            <a:ext cx="67662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When the box lies to you — reading memory, disk, and the ghosts in between.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6"/>
          <p:cNvSpPr/>
          <p:nvPr/>
        </p:nvSpPr>
        <p:spPr>
          <a:xfrm>
            <a:off x="603360" y="4709160"/>
            <a:ext cx="2102760" cy="502560"/>
          </a:xfrm>
          <a:prstGeom prst="roundRect">
            <a:avLst>
              <a:gd name="adj" fmla="val 49091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7"/>
          <p:cNvSpPr/>
          <p:nvPr/>
        </p:nvSpPr>
        <p:spPr>
          <a:xfrm>
            <a:off x="603360" y="4709160"/>
            <a:ext cx="21027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01  memory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8"/>
          <p:cNvSpPr/>
          <p:nvPr/>
        </p:nvSpPr>
        <p:spPr>
          <a:xfrm>
            <a:off x="2889360" y="4709160"/>
            <a:ext cx="2102760" cy="502560"/>
          </a:xfrm>
          <a:prstGeom prst="roundRect">
            <a:avLst>
              <a:gd name="adj" fmla="val 49091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9"/>
          <p:cNvSpPr/>
          <p:nvPr/>
        </p:nvSpPr>
        <p:spPr>
          <a:xfrm>
            <a:off x="2889360" y="4709160"/>
            <a:ext cx="21027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02  disk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0"/>
          <p:cNvSpPr/>
          <p:nvPr/>
        </p:nvSpPr>
        <p:spPr>
          <a:xfrm>
            <a:off x="5175360" y="4709160"/>
            <a:ext cx="2102760" cy="502560"/>
          </a:xfrm>
          <a:prstGeom prst="roundRect">
            <a:avLst>
              <a:gd name="adj" fmla="val 49091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5175360" y="4709160"/>
            <a:ext cx="21027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03  recovery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12"/>
          <p:cNvSpPr/>
          <p:nvPr/>
        </p:nvSpPr>
        <p:spPr>
          <a:xfrm>
            <a:off x="603360" y="5806440"/>
            <a:ext cx="6857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Jack</a:t>
            </a: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  ·  DFIR &amp; security research  ·  Sydney Linux Security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13"/>
          <p:cNvSpPr/>
          <p:nvPr/>
        </p:nvSpPr>
        <p:spPr>
          <a:xfrm>
            <a:off x="603360" y="6144840"/>
            <a:ext cx="365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_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0"/>
          <p:cNvSpPr/>
          <p:nvPr/>
        </p:nvSpPr>
        <p:spPr>
          <a:xfrm>
            <a:off x="457200" y="640080"/>
            <a:ext cx="502884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02:00</a:t>
            </a:r>
            <a:endParaRPr lang="en-US" sz="1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"/>
          <p:cNvSpPr/>
          <p:nvPr/>
        </p:nvSpPr>
        <p:spPr>
          <a:xfrm>
            <a:off x="567000" y="2286000"/>
            <a:ext cx="5028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the page goes off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2"/>
          <p:cNvSpPr/>
          <p:nvPr/>
        </p:nvSpPr>
        <p:spPr>
          <a:xfrm>
            <a:off x="548640" y="3063240"/>
            <a:ext cx="56689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en-US" sz="19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Fans spun up like a jet on takeoff. </a:t>
            </a:r>
            <a:r>
              <a:rPr lang="en-US" sz="19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dmesg</a:t>
            </a:r>
            <a:r>
              <a:rPr lang="en-US" sz="19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 is screaming, and the daemon you trusted is now PID 1's problem child — working for someone else.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3"/>
          <p:cNvSpPr/>
          <p:nvPr/>
        </p:nvSpPr>
        <p:spPr>
          <a:xfrm>
            <a:off x="548640" y="4572000"/>
            <a:ext cx="5668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ps</a:t>
            </a:r>
            <a:r>
              <a:rPr lang="en-US" sz="17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 says everything's clean. </a:t>
            </a:r>
            <a:r>
              <a:rPr lang="en-US" sz="17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top</a:t>
            </a:r>
            <a:r>
              <a:rPr lang="en-US" sz="17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 looks calm.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4"/>
          <p:cNvSpPr/>
          <p:nvPr/>
        </p:nvSpPr>
        <p:spPr>
          <a:xfrm>
            <a:off x="548640" y="5074920"/>
            <a:ext cx="5668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i="1" u="none" strike="noStrike">
                <a:solidFill>
                  <a:srgbClr val="F85149"/>
                </a:solidFill>
                <a:effectLst/>
                <a:uFillTx/>
                <a:latin typeface="Arial"/>
                <a:ea typeface="Arial"/>
              </a:rPr>
              <a:t>Meanwhile your filesystem is quietly getting dd'd into ash.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5"/>
          <p:cNvSpPr/>
          <p:nvPr/>
        </p:nvSpPr>
        <p:spPr>
          <a:xfrm>
            <a:off x="6537960" y="822960"/>
            <a:ext cx="5120280" cy="5074560"/>
          </a:xfrm>
          <a:prstGeom prst="roundRect">
            <a:avLst>
              <a:gd name="adj" fmla="val 1081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6"/>
          <p:cNvSpPr/>
          <p:nvPr/>
        </p:nvSpPr>
        <p:spPr>
          <a:xfrm>
            <a:off x="6702480" y="841320"/>
            <a:ext cx="4791240" cy="503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root@prod-01:~# </a:t>
            </a:r>
            <a:r>
              <a:rPr lang="en-US" sz="13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ps aux | grep suspicious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(no output)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root@prod-01:~# </a:t>
            </a:r>
            <a:r>
              <a:rPr lang="en-US" sz="13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ls -la /proc/6641/exe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... /proc/6641/exe -&gt; </a:t>
            </a:r>
            <a:r>
              <a:rPr lang="en-US" sz="13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'/tmp/.x' (deleted)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root@prod-01:~# </a:t>
            </a:r>
            <a:r>
              <a:rPr lang="en-US" sz="13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cat /etc/ld.so.preload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/usr/lib/.libhook.so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root@prod-01:~# </a:t>
            </a:r>
            <a:r>
              <a:rPr lang="en-US" sz="13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stat -c %w /usr/bin/sshd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2019-03-04  </a:t>
            </a: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crtime &gt; mtime?!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root@prod-01:~# </a:t>
            </a:r>
            <a:r>
              <a:rPr lang="en-US" sz="13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the box is lying to you.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_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7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8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02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whoami &amp;&amp; man forensics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What this next 20 minutes is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2"/>
          <p:cNvSpPr/>
          <p:nvPr/>
        </p:nvSpPr>
        <p:spPr>
          <a:xfrm>
            <a:off x="502920" y="1828800"/>
            <a:ext cx="5394600" cy="2651400"/>
          </a:xfrm>
          <a:prstGeom prst="roundRect">
            <a:avLst>
              <a:gd name="adj" fmla="val 2759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3"/>
          <p:cNvSpPr/>
          <p:nvPr/>
        </p:nvSpPr>
        <p:spPr>
          <a:xfrm>
            <a:off x="777240" y="2011680"/>
            <a:ext cx="4845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20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It </a:t>
            </a:r>
            <a:r>
              <a:rPr lang="en-US" sz="20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is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4"/>
          <p:cNvSpPr/>
          <p:nvPr/>
        </p:nvSpPr>
        <p:spPr>
          <a:xfrm>
            <a:off x="822960" y="2606040"/>
            <a:ext cx="480024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E6EDF3"/>
              </a:buClr>
              <a:buFont typeface="Symbol" charset="2"/>
              <a:buChar char="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Live acquisition when the host is </a:t>
            </a: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compromised &amp; hostile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E6EDF3"/>
              </a:buClr>
              <a:buFont typeface="Symbol" charset="2"/>
              <a:buChar char="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Post-mortem on ext4: timelines, </a:t>
            </a: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journals, deleted data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E6EDF3"/>
              </a:buClr>
              <a:buFont typeface="Symbol" charset="2"/>
              <a:buChar char="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Booting evidence safely to watch it </a:t>
            </a: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misbehave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5"/>
          <p:cNvSpPr/>
          <p:nvPr/>
        </p:nvSpPr>
        <p:spPr>
          <a:xfrm>
            <a:off x="6172200" y="1828800"/>
            <a:ext cx="5394600" cy="2651400"/>
          </a:xfrm>
          <a:prstGeom prst="roundRect">
            <a:avLst>
              <a:gd name="adj" fmla="val 2759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6"/>
          <p:cNvSpPr/>
          <p:nvPr/>
        </p:nvSpPr>
        <p:spPr>
          <a:xfrm>
            <a:off x="6446520" y="2011680"/>
            <a:ext cx="4845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# </a:t>
            </a:r>
            <a:r>
              <a:rPr lang="en-US" sz="20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It isn't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7"/>
          <p:cNvSpPr/>
          <p:nvPr/>
        </p:nvSpPr>
        <p:spPr>
          <a:xfrm>
            <a:off x="6492240" y="2606040"/>
            <a:ext cx="480024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E6EDF3"/>
              </a:buClr>
              <a:buFont typeface="Symbol" charset="2"/>
              <a:buChar char="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A tool tutorial you can copy-paste at 2 AM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E6EDF3"/>
              </a:buClr>
              <a:buFont typeface="Symbol" charset="2"/>
              <a:buChar char="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Malware reverse engineering (that's a different talk :) )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E6EDF3"/>
              </a:buClr>
              <a:buFont typeface="Symbol" charset="2"/>
              <a:buChar char="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Anything you run against evidence without a hash first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8"/>
          <p:cNvSpPr/>
          <p:nvPr/>
        </p:nvSpPr>
        <p:spPr>
          <a:xfrm>
            <a:off x="502920" y="4754880"/>
            <a:ext cx="11155320" cy="1142640"/>
          </a:xfrm>
          <a:prstGeom prst="roundRect">
            <a:avLst>
              <a:gd name="adj" fmla="val 6400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9"/>
          <p:cNvSpPr/>
          <p:nvPr/>
        </p:nvSpPr>
        <p:spPr>
          <a:xfrm>
            <a:off x="822960" y="4754880"/>
            <a:ext cx="1051524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One rule underneath all of it:  </a:t>
            </a:r>
            <a:r>
              <a:rPr lang="en-US" sz="20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the most volatile evidence dies first.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0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1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03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cat ~/.threat_model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The deck of tricks they bring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2"/>
          <p:cNvSpPr/>
          <p:nvPr/>
        </p:nvSpPr>
        <p:spPr>
          <a:xfrm>
            <a:off x="502920" y="1627560"/>
            <a:ext cx="111553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Anti-forensics isn't hiding — it's gaslighting your IR team. Six moves you'll meet in high-consequence environments: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3"/>
          <p:cNvSpPr/>
          <p:nvPr/>
        </p:nvSpPr>
        <p:spPr>
          <a:xfrm>
            <a:off x="502920" y="2194560"/>
            <a:ext cx="3611520" cy="1828440"/>
          </a:xfrm>
          <a:prstGeom prst="roundRect">
            <a:avLst>
              <a:gd name="adj" fmla="val 35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4"/>
          <p:cNvSpPr/>
          <p:nvPr/>
        </p:nvSpPr>
        <p:spPr>
          <a:xfrm>
            <a:off x="704160" y="2359080"/>
            <a:ext cx="3245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touch -d / debugfs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5"/>
          <p:cNvSpPr/>
          <p:nvPr/>
        </p:nvSpPr>
        <p:spPr>
          <a:xfrm>
            <a:off x="704160" y="2697480"/>
            <a:ext cx="32457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Timestomping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6"/>
          <p:cNvSpPr/>
          <p:nvPr/>
        </p:nvSpPr>
        <p:spPr>
          <a:xfrm>
            <a:off x="704160" y="3127320"/>
            <a:ext cx="322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Backdated crtime/mtime so your timeline points at the wrong week.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7"/>
          <p:cNvSpPr/>
          <p:nvPr/>
        </p:nvSpPr>
        <p:spPr>
          <a:xfrm>
            <a:off x="4279320" y="2194560"/>
            <a:ext cx="3611520" cy="1828440"/>
          </a:xfrm>
          <a:prstGeom prst="roundRect">
            <a:avLst>
              <a:gd name="adj" fmla="val 35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8"/>
          <p:cNvSpPr/>
          <p:nvPr/>
        </p:nvSpPr>
        <p:spPr>
          <a:xfrm>
            <a:off x="4480560" y="2359080"/>
            <a:ext cx="3245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shred · wipe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9"/>
          <p:cNvSpPr/>
          <p:nvPr/>
        </p:nvSpPr>
        <p:spPr>
          <a:xfrm>
            <a:off x="4480560" y="2697480"/>
            <a:ext cx="32457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Secure deletion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0"/>
          <p:cNvSpPr/>
          <p:nvPr/>
        </p:nvSpPr>
        <p:spPr>
          <a:xfrm>
            <a:off x="4480560" y="3127320"/>
            <a:ext cx="322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Files and their journal traces overwritten, not just unlinked.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11"/>
          <p:cNvSpPr/>
          <p:nvPr/>
        </p:nvSpPr>
        <p:spPr>
          <a:xfrm>
            <a:off x="8055720" y="2194560"/>
            <a:ext cx="3611520" cy="1828440"/>
          </a:xfrm>
          <a:prstGeom prst="roundRect">
            <a:avLst>
              <a:gd name="adj" fmla="val 35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2"/>
          <p:cNvSpPr/>
          <p:nvPr/>
        </p:nvSpPr>
        <p:spPr>
          <a:xfrm>
            <a:off x="8256960" y="2359080"/>
            <a:ext cx="3245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memfd_create()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13"/>
          <p:cNvSpPr/>
          <p:nvPr/>
        </p:nvSpPr>
        <p:spPr>
          <a:xfrm>
            <a:off x="8256960" y="2697480"/>
            <a:ext cx="32457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Fileless / tmpfs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4"/>
          <p:cNvSpPr/>
          <p:nvPr/>
        </p:nvSpPr>
        <p:spPr>
          <a:xfrm>
            <a:off x="8256960" y="3127320"/>
            <a:ext cx="322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Payload lives only in RAM. Reboot and it's gone — so is your evidence.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15"/>
          <p:cNvSpPr/>
          <p:nvPr/>
        </p:nvSpPr>
        <p:spPr>
          <a:xfrm>
            <a:off x="502920" y="4187880"/>
            <a:ext cx="3611520" cy="1828440"/>
          </a:xfrm>
          <a:prstGeom prst="roundRect">
            <a:avLst>
              <a:gd name="adj" fmla="val 35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6"/>
          <p:cNvSpPr/>
          <p:nvPr/>
        </p:nvSpPr>
        <p:spPr>
          <a:xfrm>
            <a:off x="704160" y="4352400"/>
            <a:ext cx="3245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/etc/ld.so.preload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17"/>
          <p:cNvSpPr/>
          <p:nvPr/>
        </p:nvSpPr>
        <p:spPr>
          <a:xfrm>
            <a:off x="704160" y="4690800"/>
            <a:ext cx="32457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LD_PRELOAD rootkit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8"/>
          <p:cNvSpPr/>
          <p:nvPr/>
        </p:nvSpPr>
        <p:spPr>
          <a:xfrm>
            <a:off x="704160" y="5120640"/>
            <a:ext cx="322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libc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hooked;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ps, ls,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netstat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all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report a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curated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fiction.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19"/>
          <p:cNvSpPr/>
          <p:nvPr/>
        </p:nvSpPr>
        <p:spPr>
          <a:xfrm>
            <a:off x="4279320" y="4187880"/>
            <a:ext cx="3611520" cy="1828440"/>
          </a:xfrm>
          <a:prstGeom prst="roundRect">
            <a:avLst>
              <a:gd name="adj" fmla="val 35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20"/>
          <p:cNvSpPr/>
          <p:nvPr/>
        </p:nvSpPr>
        <p:spPr>
          <a:xfrm>
            <a:off x="4480560" y="4352400"/>
            <a:ext cx="3245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unlink() + running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21"/>
          <p:cNvSpPr/>
          <p:nvPr/>
        </p:nvSpPr>
        <p:spPr>
          <a:xfrm>
            <a:off x="4480560" y="4690800"/>
            <a:ext cx="32457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Deleted-but-live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22"/>
          <p:cNvSpPr/>
          <p:nvPr/>
        </p:nvSpPr>
        <p:spPr>
          <a:xfrm>
            <a:off x="4480560" y="5120640"/>
            <a:ext cx="322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Binary removed from disk while the process keeps executing.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23"/>
          <p:cNvSpPr/>
          <p:nvPr/>
        </p:nvSpPr>
        <p:spPr>
          <a:xfrm>
            <a:off x="8055720" y="4187880"/>
            <a:ext cx="3611520" cy="1828440"/>
          </a:xfrm>
          <a:prstGeom prst="roundRect">
            <a:avLst>
              <a:gd name="adj" fmla="val 35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24"/>
          <p:cNvSpPr/>
          <p:nvPr/>
        </p:nvSpPr>
        <p:spPr>
          <a:xfrm>
            <a:off x="8256960" y="4352400"/>
            <a:ext cx="3245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&gt; /var/log/*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25"/>
          <p:cNvSpPr/>
          <p:nvPr/>
        </p:nvSpPr>
        <p:spPr>
          <a:xfrm>
            <a:off x="8256960" y="4690800"/>
            <a:ext cx="32457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Log tampering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26"/>
          <p:cNvSpPr/>
          <p:nvPr/>
        </p:nvSpPr>
        <p:spPr>
          <a:xfrm>
            <a:off x="8256960" y="5120640"/>
            <a:ext cx="322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auth.log truncated, wtmp/utmp zeroed, history unset.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27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28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04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cat /usr/share/doc/RFC3227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The golden </a:t>
            </a: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rule: order of </a:t>
            </a: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volatility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2"/>
          <p:cNvSpPr/>
          <p:nvPr/>
        </p:nvSpPr>
        <p:spPr>
          <a:xfrm>
            <a:off x="502920" y="1627560"/>
            <a:ext cx="111553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Acquire the most perishable evidence first. Everything below is a race against a clock the attacker controls.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3"/>
          <p:cNvSpPr/>
          <p:nvPr/>
        </p:nvSpPr>
        <p:spPr>
          <a:xfrm>
            <a:off x="640080" y="2212920"/>
            <a:ext cx="621360" cy="566640"/>
          </a:xfrm>
          <a:prstGeom prst="roundRect">
            <a:avLst>
              <a:gd name="adj" fmla="val 9677"/>
            </a:avLst>
          </a:prstGeom>
          <a:solidFill>
            <a:srgbClr val="1C2230"/>
          </a:solidFill>
          <a:ln w="19050">
            <a:solidFill>
              <a:srgbClr val="F8514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4"/>
          <p:cNvSpPr/>
          <p:nvPr/>
        </p:nvSpPr>
        <p:spPr>
          <a:xfrm>
            <a:off x="640080" y="2212920"/>
            <a:ext cx="621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1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5"/>
          <p:cNvSpPr/>
          <p:nvPr/>
        </p:nvSpPr>
        <p:spPr>
          <a:xfrm>
            <a:off x="1417320" y="2212920"/>
            <a:ext cx="10103760" cy="566640"/>
          </a:xfrm>
          <a:prstGeom prst="roundRect">
            <a:avLst>
              <a:gd name="adj" fmla="val 9677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6"/>
          <p:cNvSpPr/>
          <p:nvPr/>
        </p:nvSpPr>
        <p:spPr>
          <a:xfrm>
            <a:off x="1645920" y="221292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CPU registers &amp; cache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7"/>
          <p:cNvSpPr/>
          <p:nvPr/>
        </p:nvSpPr>
        <p:spPr>
          <a:xfrm>
            <a:off x="8412480" y="2212920"/>
            <a:ext cx="2880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nanoseconds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8"/>
          <p:cNvSpPr/>
          <p:nvPr/>
        </p:nvSpPr>
        <p:spPr>
          <a:xfrm>
            <a:off x="640080" y="2889360"/>
            <a:ext cx="621360" cy="566640"/>
          </a:xfrm>
          <a:prstGeom prst="roundRect">
            <a:avLst>
              <a:gd name="adj" fmla="val 9677"/>
            </a:avLst>
          </a:prstGeom>
          <a:solidFill>
            <a:srgbClr val="1C2230"/>
          </a:solidFill>
          <a:ln w="1905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9"/>
          <p:cNvSpPr/>
          <p:nvPr/>
        </p:nvSpPr>
        <p:spPr>
          <a:xfrm>
            <a:off x="640080" y="2889360"/>
            <a:ext cx="621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2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10"/>
          <p:cNvSpPr/>
          <p:nvPr/>
        </p:nvSpPr>
        <p:spPr>
          <a:xfrm>
            <a:off x="1417320" y="2889360"/>
            <a:ext cx="10103760" cy="566640"/>
          </a:xfrm>
          <a:prstGeom prst="roundRect">
            <a:avLst>
              <a:gd name="adj" fmla="val 9677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11"/>
          <p:cNvSpPr/>
          <p:nvPr/>
        </p:nvSpPr>
        <p:spPr>
          <a:xfrm>
            <a:off x="1645920" y="288936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RAM: processes, keys, net state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2"/>
          <p:cNvSpPr/>
          <p:nvPr/>
        </p:nvSpPr>
        <p:spPr>
          <a:xfrm>
            <a:off x="8412480" y="2889360"/>
            <a:ext cx="2880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seconds — demo 01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13"/>
          <p:cNvSpPr/>
          <p:nvPr/>
        </p:nvSpPr>
        <p:spPr>
          <a:xfrm>
            <a:off x="640080" y="3566160"/>
            <a:ext cx="621360" cy="566640"/>
          </a:xfrm>
          <a:prstGeom prst="roundRect">
            <a:avLst>
              <a:gd name="adj" fmla="val 9677"/>
            </a:avLst>
          </a:prstGeom>
          <a:solidFill>
            <a:srgbClr val="1C2230"/>
          </a:solidFill>
          <a:ln w="1905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14"/>
          <p:cNvSpPr/>
          <p:nvPr/>
        </p:nvSpPr>
        <p:spPr>
          <a:xfrm>
            <a:off x="640080" y="3566160"/>
            <a:ext cx="621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3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15"/>
          <p:cNvSpPr/>
          <p:nvPr/>
        </p:nvSpPr>
        <p:spPr>
          <a:xfrm>
            <a:off x="1417320" y="3566160"/>
            <a:ext cx="10103760" cy="566640"/>
          </a:xfrm>
          <a:prstGeom prst="roundRect">
            <a:avLst>
              <a:gd name="adj" fmla="val 9677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6"/>
          <p:cNvSpPr/>
          <p:nvPr/>
        </p:nvSpPr>
        <p:spPr>
          <a:xfrm>
            <a:off x="1645920" y="356616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Kernel &amp; routing tables, ARP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17"/>
          <p:cNvSpPr/>
          <p:nvPr/>
        </p:nvSpPr>
        <p:spPr>
          <a:xfrm>
            <a:off x="8412480" y="3566160"/>
            <a:ext cx="2880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seconds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18"/>
          <p:cNvSpPr/>
          <p:nvPr/>
        </p:nvSpPr>
        <p:spPr>
          <a:xfrm>
            <a:off x="640080" y="4242960"/>
            <a:ext cx="621360" cy="566640"/>
          </a:xfrm>
          <a:prstGeom prst="roundRect">
            <a:avLst>
              <a:gd name="adj" fmla="val 9677"/>
            </a:avLst>
          </a:prstGeom>
          <a:solidFill>
            <a:srgbClr val="1C2230"/>
          </a:solidFill>
          <a:ln w="19050">
            <a:solidFill>
              <a:srgbClr val="3FB95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9"/>
          <p:cNvSpPr/>
          <p:nvPr/>
        </p:nvSpPr>
        <p:spPr>
          <a:xfrm>
            <a:off x="640080" y="4242960"/>
            <a:ext cx="621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4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20"/>
          <p:cNvSpPr/>
          <p:nvPr/>
        </p:nvSpPr>
        <p:spPr>
          <a:xfrm>
            <a:off x="1417320" y="4242960"/>
            <a:ext cx="10103760" cy="566640"/>
          </a:xfrm>
          <a:prstGeom prst="roundRect">
            <a:avLst>
              <a:gd name="adj" fmla="val 9677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21"/>
          <p:cNvSpPr/>
          <p:nvPr/>
        </p:nvSpPr>
        <p:spPr>
          <a:xfrm>
            <a:off x="1645920" y="424296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Live disk &amp; temp filesystems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22"/>
          <p:cNvSpPr/>
          <p:nvPr/>
        </p:nvSpPr>
        <p:spPr>
          <a:xfrm>
            <a:off x="8412480" y="4242960"/>
            <a:ext cx="2880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minutes — demo 02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23"/>
          <p:cNvSpPr/>
          <p:nvPr/>
        </p:nvSpPr>
        <p:spPr>
          <a:xfrm>
            <a:off x="640080" y="4919400"/>
            <a:ext cx="621360" cy="566640"/>
          </a:xfrm>
          <a:prstGeom prst="roundRect">
            <a:avLst>
              <a:gd name="adj" fmla="val 9677"/>
            </a:avLst>
          </a:prstGeom>
          <a:solidFill>
            <a:srgbClr val="1C2230"/>
          </a:solidFill>
          <a:ln w="19050">
            <a:solidFill>
              <a:srgbClr val="56C3D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24"/>
          <p:cNvSpPr/>
          <p:nvPr/>
        </p:nvSpPr>
        <p:spPr>
          <a:xfrm>
            <a:off x="640080" y="4919400"/>
            <a:ext cx="621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56C3D6"/>
                </a:solidFill>
                <a:effectLst/>
                <a:uFillTx/>
                <a:latin typeface="Courier New"/>
                <a:ea typeface="Courier New"/>
              </a:rPr>
              <a:t>5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25"/>
          <p:cNvSpPr/>
          <p:nvPr/>
        </p:nvSpPr>
        <p:spPr>
          <a:xfrm>
            <a:off x="1417320" y="4919400"/>
            <a:ext cx="10103760" cy="566640"/>
          </a:xfrm>
          <a:prstGeom prst="roundRect">
            <a:avLst>
              <a:gd name="adj" fmla="val 9677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26"/>
          <p:cNvSpPr/>
          <p:nvPr/>
        </p:nvSpPr>
        <p:spPr>
          <a:xfrm>
            <a:off x="1645920" y="491940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Remote logs &amp; monitoring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27"/>
          <p:cNvSpPr/>
          <p:nvPr/>
        </p:nvSpPr>
        <p:spPr>
          <a:xfrm>
            <a:off x="8412480" y="4919400"/>
            <a:ext cx="2880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6C3D6"/>
                </a:solidFill>
                <a:effectLst/>
                <a:uFillTx/>
                <a:latin typeface="Courier New"/>
                <a:ea typeface="Courier New"/>
              </a:rPr>
              <a:t>hours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28"/>
          <p:cNvSpPr/>
          <p:nvPr/>
        </p:nvSpPr>
        <p:spPr>
          <a:xfrm>
            <a:off x="640080" y="5596200"/>
            <a:ext cx="621360" cy="566640"/>
          </a:xfrm>
          <a:prstGeom prst="roundRect">
            <a:avLst>
              <a:gd name="adj" fmla="val 9677"/>
            </a:avLst>
          </a:prstGeom>
          <a:solidFill>
            <a:srgbClr val="1C2230"/>
          </a:solidFill>
          <a:ln w="19050">
            <a:solidFill>
              <a:srgbClr val="8B949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9"/>
          <p:cNvSpPr/>
          <p:nvPr/>
        </p:nvSpPr>
        <p:spPr>
          <a:xfrm>
            <a:off x="640080" y="5596200"/>
            <a:ext cx="6213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6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30"/>
          <p:cNvSpPr/>
          <p:nvPr/>
        </p:nvSpPr>
        <p:spPr>
          <a:xfrm>
            <a:off x="1417320" y="5596200"/>
            <a:ext cx="10103760" cy="566640"/>
          </a:xfrm>
          <a:prstGeom prst="roundRect">
            <a:avLst>
              <a:gd name="adj" fmla="val 9677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31"/>
          <p:cNvSpPr/>
          <p:nvPr/>
        </p:nvSpPr>
        <p:spPr>
          <a:xfrm>
            <a:off x="1645920" y="559620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Archival / backups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32"/>
          <p:cNvSpPr/>
          <p:nvPr/>
        </p:nvSpPr>
        <p:spPr>
          <a:xfrm>
            <a:off x="8412480" y="5596200"/>
            <a:ext cx="28800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days+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33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34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05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export PATH=/mnt/trusted/bin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Rule zero: don't trust the box's binaries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502920" y="1828800"/>
            <a:ext cx="521172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3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A hooked </a:t>
            </a:r>
            <a:r>
              <a:rPr lang="en-US" sz="18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libc</a:t>
            </a:r>
            <a:r>
              <a:rPr lang="en-US" sz="18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 means </a:t>
            </a:r>
            <a:r>
              <a:rPr lang="en-US" sz="18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ps, ls, netstat, top</a:t>
            </a:r>
            <a:r>
              <a:rPr lang="en-US" sz="18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 and even </a:t>
            </a:r>
            <a:r>
              <a:rPr lang="en-US" sz="18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cat</a:t>
            </a:r>
            <a:r>
              <a:rPr lang="en-US" sz="18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 report a story written for you. Every on-box tool is a witness the attacker has already coached.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3"/>
          <p:cNvSpPr/>
          <p:nvPr/>
        </p:nvSpPr>
        <p:spPr>
          <a:xfrm>
            <a:off x="548640" y="3977640"/>
            <a:ext cx="5211720" cy="21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E6EDF3"/>
              </a:buClr>
              <a:buFont typeface="OpenSymbol"/>
              <a:buChar char="›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Bring a statically linked, known good toolkit on read-only media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E6EDF3"/>
              </a:buClr>
              <a:buFont typeface="OpenSymbol"/>
              <a:buChar char="›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Prefer kernel/proc interfaces over userland tools where you can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E6EDF3"/>
              </a:buClr>
              <a:buFont typeface="OpenSymbol"/>
              <a:buChar char="›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Record every command + hash to an external log as you go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E6EDF3"/>
              </a:buClr>
              <a:buFont typeface="OpenSymbol"/>
              <a:buChar char="›"/>
            </a:pPr>
            <a:r>
              <a:rPr lang="en-US" sz="14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Assume the network is watched and acquire out of band evidence if possible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080760" y="1828800"/>
            <a:ext cx="5577480" cy="4205880"/>
          </a:xfrm>
          <a:prstGeom prst="roundRect">
            <a:avLst>
              <a:gd name="adj" fmla="val 1304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6245280" y="1847160"/>
            <a:ext cx="5248440" cy="416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what the host tells you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$ ps aux | wc -l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  142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what /proc actually holds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$ ls -d /proc/[0-9]* | wc -l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  147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# five PIDs hidden from ps.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$ comm -3 &lt;(ps) &lt;(ls /proc)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  6641  6642  6643 ...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the delta IS the finding.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6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7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06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0"/>
          <p:cNvSpPr/>
          <p:nvPr/>
        </p:nvSpPr>
        <p:spPr>
          <a:xfrm>
            <a:off x="0" y="0"/>
            <a:ext cx="4205880" cy="6857640"/>
          </a:xfrm>
          <a:prstGeom prst="roundRect">
            <a:avLst>
              <a:gd name="adj" fmla="val 16667"/>
            </a:avLst>
          </a:prstGeom>
          <a:solidFill>
            <a:srgbClr val="161B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1"/>
          <p:cNvSpPr/>
          <p:nvPr/>
        </p:nvSpPr>
        <p:spPr>
          <a:xfrm>
            <a:off x="1417320" y="2194560"/>
            <a:ext cx="1371240" cy="137124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2540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2"/>
          <p:cNvSpPr/>
          <p:nvPr/>
        </p:nvSpPr>
        <p:spPr>
          <a:xfrm>
            <a:off x="1417320" y="2194560"/>
            <a:ext cx="1371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01</a:t>
            </a:r>
            <a:endParaRPr lang="en-US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3"/>
          <p:cNvSpPr/>
          <p:nvPr/>
        </p:nvSpPr>
        <p:spPr>
          <a:xfrm>
            <a:off x="822960" y="3794760"/>
            <a:ext cx="25599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pc="601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DEMO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4"/>
          <p:cNvSpPr/>
          <p:nvPr/>
        </p:nvSpPr>
        <p:spPr>
          <a:xfrm>
            <a:off x="4709160" y="1737360"/>
            <a:ext cx="6857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cat /proc/kcore &gt; evidence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5"/>
          <p:cNvSpPr/>
          <p:nvPr/>
        </p:nvSpPr>
        <p:spPr>
          <a:xfrm>
            <a:off x="4663440" y="2148840"/>
            <a:ext cx="70405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95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Pulling </a:t>
            </a: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memory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5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before it's </a:t>
            </a: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gone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6"/>
          <p:cNvSpPr/>
          <p:nvPr/>
        </p:nvSpPr>
        <p:spPr>
          <a:xfrm>
            <a:off x="4709160" y="3794760"/>
            <a:ext cx="66747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RAM holds what disk never will: injected code, decrypted keys, live sockets, and the processes hiding from ps.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7"/>
          <p:cNvSpPr/>
          <p:nvPr/>
        </p:nvSpPr>
        <p:spPr>
          <a:xfrm>
            <a:off x="4709160" y="4846320"/>
            <a:ext cx="6857640" cy="639720"/>
          </a:xfrm>
          <a:prstGeom prst="roundRect">
            <a:avLst>
              <a:gd name="adj" fmla="val 14286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8"/>
          <p:cNvSpPr/>
          <p:nvPr/>
        </p:nvSpPr>
        <p:spPr>
          <a:xfrm>
            <a:off x="4937760" y="4846320"/>
            <a:ext cx="6491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▶ live  </a:t>
            </a: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capture a live host to a LiME image, then triage it in </a:t>
            </a: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Volatility 3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9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0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07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insmod lime.ko 'path=mem.lime format=lime'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Demo 01 — memory acquisition &amp; triage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2"/>
          <p:cNvSpPr/>
          <p:nvPr/>
        </p:nvSpPr>
        <p:spPr>
          <a:xfrm>
            <a:off x="502920" y="1691640"/>
            <a:ext cx="5303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① </a:t>
            </a: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Acquire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3"/>
          <p:cNvSpPr/>
          <p:nvPr/>
        </p:nvSpPr>
        <p:spPr>
          <a:xfrm>
            <a:off x="502920" y="2103120"/>
            <a:ext cx="5394600" cy="1874160"/>
          </a:xfrm>
          <a:prstGeom prst="roundRect">
            <a:avLst>
              <a:gd name="adj" fmla="val 2927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4"/>
          <p:cNvSpPr/>
          <p:nvPr/>
        </p:nvSpPr>
        <p:spPr>
          <a:xfrm>
            <a:off x="667440" y="2121480"/>
            <a:ext cx="5065560" cy="183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static binary, no on-box deps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./avml mem.lime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or LiME kernel module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insmod lime.ko \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  "path=mem.lime format=lime"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sha256sum mem.lime | tee hash.txt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5"/>
          <p:cNvSpPr/>
          <p:nvPr/>
        </p:nvSpPr>
        <p:spPr>
          <a:xfrm>
            <a:off x="502920" y="4160520"/>
            <a:ext cx="53946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② </a:t>
            </a: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Build symbols (ISF) &amp; triage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6"/>
          <p:cNvSpPr/>
          <p:nvPr/>
        </p:nvSpPr>
        <p:spPr>
          <a:xfrm>
            <a:off x="502920" y="4572000"/>
            <a:ext cx="5394600" cy="1371240"/>
          </a:xfrm>
          <a:prstGeom prst="roundRect">
            <a:avLst>
              <a:gd name="adj" fmla="val 40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7"/>
          <p:cNvSpPr/>
          <p:nvPr/>
        </p:nvSpPr>
        <p:spPr>
          <a:xfrm>
            <a:off x="667440" y="4590360"/>
            <a:ext cx="5065560" cy="133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vol -f mem.lime linux.pslist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vol -f mem.lime linux.psscan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vol -f mem.lime \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  linux.check_afinfo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8"/>
          <p:cNvSpPr/>
          <p:nvPr/>
        </p:nvSpPr>
        <p:spPr>
          <a:xfrm>
            <a:off x="6126480" y="1691640"/>
            <a:ext cx="5531760" cy="4251600"/>
          </a:xfrm>
          <a:prstGeom prst="roundRect">
            <a:avLst>
              <a:gd name="adj" fmla="val 172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9"/>
          <p:cNvSpPr/>
          <p:nvPr/>
        </p:nvSpPr>
        <p:spPr>
          <a:xfrm>
            <a:off x="6355080" y="1874520"/>
            <a:ext cx="5120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What we hunt in the dump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10"/>
          <p:cNvSpPr/>
          <p:nvPr/>
        </p:nvSpPr>
        <p:spPr>
          <a:xfrm>
            <a:off x="6355080" y="2377440"/>
            <a:ext cx="5074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pslist vs psscan delta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1"/>
          <p:cNvSpPr/>
          <p:nvPr/>
        </p:nvSpPr>
        <p:spPr>
          <a:xfrm>
            <a:off x="6355080" y="2651760"/>
            <a:ext cx="507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processes unlinked from the task list = hidden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2"/>
          <p:cNvSpPr/>
          <p:nvPr/>
        </p:nvSpPr>
        <p:spPr>
          <a:xfrm>
            <a:off x="6355080" y="3072240"/>
            <a:ext cx="5074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linux.</a:t>
            </a: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check_</a:t>
            </a: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afinfo </a:t>
            </a: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/ </a:t>
            </a: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check_</a:t>
            </a: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syscal</a:t>
            </a: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l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3"/>
          <p:cNvSpPr/>
          <p:nvPr/>
        </p:nvSpPr>
        <p:spPr>
          <a:xfrm>
            <a:off x="6355080" y="3346560"/>
            <a:ext cx="507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hooked networking &amp; syscall table (rootkits)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4"/>
          <p:cNvSpPr/>
          <p:nvPr/>
        </p:nvSpPr>
        <p:spPr>
          <a:xfrm>
            <a:off x="6355080" y="3767400"/>
            <a:ext cx="5074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linux.malfind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5"/>
          <p:cNvSpPr/>
          <p:nvPr/>
        </p:nvSpPr>
        <p:spPr>
          <a:xfrm>
            <a:off x="6355080" y="4041720"/>
            <a:ext cx="507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RWX anonymous regions = injected code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6"/>
          <p:cNvSpPr/>
          <p:nvPr/>
        </p:nvSpPr>
        <p:spPr>
          <a:xfrm>
            <a:off x="6355080" y="4462200"/>
            <a:ext cx="5074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linux.bash / linux.envars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7"/>
          <p:cNvSpPr/>
          <p:nvPr/>
        </p:nvSpPr>
        <p:spPr>
          <a:xfrm>
            <a:off x="6355080" y="4736520"/>
            <a:ext cx="507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recovered shell history &amp; attacker env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8"/>
          <p:cNvSpPr/>
          <p:nvPr/>
        </p:nvSpPr>
        <p:spPr>
          <a:xfrm>
            <a:off x="6355080" y="5157360"/>
            <a:ext cx="50745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net connections + open files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9"/>
          <p:cNvSpPr/>
          <p:nvPr/>
        </p:nvSpPr>
        <p:spPr>
          <a:xfrm>
            <a:off x="6355080" y="5431680"/>
            <a:ext cx="507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live C2 the on-box netstat denied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20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21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08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0"/>
          <p:cNvSpPr/>
          <p:nvPr/>
        </p:nvSpPr>
        <p:spPr>
          <a:xfrm>
            <a:off x="0" y="0"/>
            <a:ext cx="4205880" cy="6857640"/>
          </a:xfrm>
          <a:prstGeom prst="roundRect">
            <a:avLst>
              <a:gd name="adj" fmla="val 16667"/>
            </a:avLst>
          </a:prstGeom>
          <a:solidFill>
            <a:srgbClr val="161B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1"/>
          <p:cNvSpPr/>
          <p:nvPr/>
        </p:nvSpPr>
        <p:spPr>
          <a:xfrm>
            <a:off x="1417320" y="2194560"/>
            <a:ext cx="1371240" cy="137124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2540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2"/>
          <p:cNvSpPr/>
          <p:nvPr/>
        </p:nvSpPr>
        <p:spPr>
          <a:xfrm>
            <a:off x="1417320" y="2194560"/>
            <a:ext cx="1371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02</a:t>
            </a:r>
            <a:endParaRPr lang="en-US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3"/>
          <p:cNvSpPr/>
          <p:nvPr/>
        </p:nvSpPr>
        <p:spPr>
          <a:xfrm>
            <a:off x="822960" y="3794760"/>
            <a:ext cx="25599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pc="601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DEMO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4"/>
          <p:cNvSpPr/>
          <p:nvPr/>
        </p:nvSpPr>
        <p:spPr>
          <a:xfrm>
            <a:off x="4709160" y="1737360"/>
            <a:ext cx="6857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dc3dd if=/dev/sda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hash=sha256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5"/>
          <p:cNvSpPr/>
          <p:nvPr/>
        </p:nvSpPr>
        <p:spPr>
          <a:xfrm>
            <a:off x="4663440" y="2148840"/>
            <a:ext cx="70405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95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Disk forensics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5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on a filesystem that fights back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6"/>
          <p:cNvSpPr/>
          <p:nvPr/>
        </p:nvSpPr>
        <p:spPr>
          <a:xfrm>
            <a:off x="4709160" y="4343400"/>
            <a:ext cx="66747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Image it once, prove it's identical, then reconstruct the story from the journal, the timeline, and the space that's supposedly empty.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7"/>
          <p:cNvSpPr/>
          <p:nvPr/>
        </p:nvSpPr>
        <p:spPr>
          <a:xfrm>
            <a:off x="4709160" y="5303880"/>
            <a:ext cx="6857640" cy="639720"/>
          </a:xfrm>
          <a:prstGeom prst="roundRect">
            <a:avLst>
              <a:gd name="adj" fmla="val 14286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8"/>
          <p:cNvSpPr/>
          <p:nvPr/>
        </p:nvSpPr>
        <p:spPr>
          <a:xfrm>
            <a:off x="4800600" y="5303880"/>
            <a:ext cx="6491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▶ live  </a:t>
            </a: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image → super-timeline → recover </a:t>
            </a: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deleted files &amp; catch a timestomp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9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0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09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fls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-r -m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/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image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.dd |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macti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me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Demo 02 — image, timeline, carve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2"/>
          <p:cNvSpPr/>
          <p:nvPr/>
        </p:nvSpPr>
        <p:spPr>
          <a:xfrm>
            <a:off x="502920" y="1783080"/>
            <a:ext cx="5394600" cy="1965600"/>
          </a:xfrm>
          <a:prstGeom prst="roundRect">
            <a:avLst>
              <a:gd name="adj" fmla="val 3721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3"/>
          <p:cNvSpPr/>
          <p:nvPr/>
        </p:nvSpPr>
        <p:spPr>
          <a:xfrm>
            <a:off x="731520" y="1947600"/>
            <a:ext cx="4937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①  </a:t>
            </a:r>
            <a:r>
              <a:rPr lang="en-US" sz="19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Image + verify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4"/>
          <p:cNvSpPr/>
          <p:nvPr/>
        </p:nvSpPr>
        <p:spPr>
          <a:xfrm>
            <a:off x="731520" y="2441520"/>
            <a:ext cx="4937400" cy="45684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5"/>
          <p:cNvSpPr/>
          <p:nvPr/>
        </p:nvSpPr>
        <p:spPr>
          <a:xfrm>
            <a:off x="868680" y="2441520"/>
            <a:ext cx="46630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dc3dd if=/dev/sda of=img.dd hash=sha256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6"/>
          <p:cNvSpPr/>
          <p:nvPr/>
        </p:nvSpPr>
        <p:spPr>
          <a:xfrm>
            <a:off x="758880" y="2971800"/>
            <a:ext cx="48916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Write-blocked source. Hash before and after — matching digests are your integrity proof.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7"/>
          <p:cNvSpPr/>
          <p:nvPr/>
        </p:nvSpPr>
        <p:spPr>
          <a:xfrm>
            <a:off x="6172200" y="1783080"/>
            <a:ext cx="5394600" cy="1965600"/>
          </a:xfrm>
          <a:prstGeom prst="roundRect">
            <a:avLst>
              <a:gd name="adj" fmla="val 3721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8"/>
          <p:cNvSpPr/>
          <p:nvPr/>
        </p:nvSpPr>
        <p:spPr>
          <a:xfrm>
            <a:off x="6400800" y="1947600"/>
            <a:ext cx="4937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②  </a:t>
            </a:r>
            <a:r>
              <a:rPr lang="en-US" sz="19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Super-timeline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9"/>
          <p:cNvSpPr/>
          <p:nvPr/>
        </p:nvSpPr>
        <p:spPr>
          <a:xfrm>
            <a:off x="6400800" y="2441520"/>
            <a:ext cx="4937400" cy="45684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0"/>
          <p:cNvSpPr/>
          <p:nvPr/>
        </p:nvSpPr>
        <p:spPr>
          <a:xfrm>
            <a:off x="6537960" y="2441520"/>
            <a:ext cx="46630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log2timeline.py plaso.db img.dd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1"/>
          <p:cNvSpPr/>
          <p:nvPr/>
        </p:nvSpPr>
        <p:spPr>
          <a:xfrm>
            <a:off x="6428160" y="2971800"/>
            <a:ext cx="48916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Plaso fuses $MFT-equivalent metadata, logs, and journal into one sorted narrative.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12"/>
          <p:cNvSpPr/>
          <p:nvPr/>
        </p:nvSpPr>
        <p:spPr>
          <a:xfrm>
            <a:off x="502920" y="3931920"/>
            <a:ext cx="5394600" cy="1965600"/>
          </a:xfrm>
          <a:prstGeom prst="roundRect">
            <a:avLst>
              <a:gd name="adj" fmla="val 3721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3"/>
          <p:cNvSpPr/>
          <p:nvPr/>
        </p:nvSpPr>
        <p:spPr>
          <a:xfrm>
            <a:off x="731520" y="4096440"/>
            <a:ext cx="4937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③  </a:t>
            </a:r>
            <a:r>
              <a:rPr lang="en-US" sz="19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ext4 journal &amp; undelete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14"/>
          <p:cNvSpPr/>
          <p:nvPr/>
        </p:nvSpPr>
        <p:spPr>
          <a:xfrm>
            <a:off x="731520" y="4590360"/>
            <a:ext cx="4937400" cy="45684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5"/>
          <p:cNvSpPr/>
          <p:nvPr/>
        </p:nvSpPr>
        <p:spPr>
          <a:xfrm>
            <a:off x="868680" y="4590360"/>
            <a:ext cx="46630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ext4magic img.dd -r  ·  jls / jcat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6"/>
          <p:cNvSpPr/>
          <p:nvPr/>
        </p:nvSpPr>
        <p:spPr>
          <a:xfrm>
            <a:off x="758880" y="5120640"/>
            <a:ext cx="48916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The journal remembers what the directory forgot  recover unlinked inodes.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7"/>
          <p:cNvSpPr/>
          <p:nvPr/>
        </p:nvSpPr>
        <p:spPr>
          <a:xfrm>
            <a:off x="6172200" y="3931920"/>
            <a:ext cx="5394600" cy="1965600"/>
          </a:xfrm>
          <a:prstGeom prst="roundRect">
            <a:avLst>
              <a:gd name="adj" fmla="val 3721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8"/>
          <p:cNvSpPr/>
          <p:nvPr/>
        </p:nvSpPr>
        <p:spPr>
          <a:xfrm>
            <a:off x="6400800" y="4096440"/>
            <a:ext cx="4937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④  </a:t>
            </a:r>
            <a:r>
              <a:rPr lang="en-US" sz="19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Carve free space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19"/>
          <p:cNvSpPr/>
          <p:nvPr/>
        </p:nvSpPr>
        <p:spPr>
          <a:xfrm>
            <a:off x="6400800" y="4590360"/>
            <a:ext cx="4937400" cy="45684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0"/>
          <p:cNvSpPr/>
          <p:nvPr/>
        </p:nvSpPr>
        <p:spPr>
          <a:xfrm>
            <a:off x="6537960" y="4590360"/>
            <a:ext cx="46630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photorec  ·  foremost -i img.dd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21"/>
          <p:cNvSpPr/>
          <p:nvPr/>
        </p:nvSpPr>
        <p:spPr>
          <a:xfrm>
            <a:off x="6428160" y="5120640"/>
            <a:ext cx="48916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Header/footer carving pulls files with no inode left at all.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22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23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10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0"/>
          <p:cNvSpPr/>
          <p:nvPr/>
        </p:nvSpPr>
        <p:spPr>
          <a:xfrm>
            <a:off x="0" y="0"/>
            <a:ext cx="4205880" cy="6857640"/>
          </a:xfrm>
          <a:prstGeom prst="roundRect">
            <a:avLst>
              <a:gd name="adj" fmla="val 16667"/>
            </a:avLst>
          </a:prstGeom>
          <a:solidFill>
            <a:srgbClr val="161B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Shape 1"/>
          <p:cNvSpPr/>
          <p:nvPr/>
        </p:nvSpPr>
        <p:spPr>
          <a:xfrm>
            <a:off x="1417320" y="2194560"/>
            <a:ext cx="1371240" cy="1371240"/>
          </a:xfrm>
          <a:prstGeom prst="roundRect">
            <a:avLst>
              <a:gd name="adj" fmla="val 8000"/>
            </a:avLst>
          </a:prstGeom>
          <a:solidFill>
            <a:srgbClr val="161B22"/>
          </a:solidFill>
          <a:ln w="2540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1417320" y="2194560"/>
            <a:ext cx="1371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03</a:t>
            </a:r>
            <a:endParaRPr lang="en-US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3"/>
          <p:cNvSpPr/>
          <p:nvPr/>
        </p:nvSpPr>
        <p:spPr>
          <a:xfrm>
            <a:off x="822960" y="3794760"/>
            <a:ext cx="25599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pc="601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DEMO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4"/>
          <p:cNvSpPr/>
          <p:nvPr/>
        </p:nvSpPr>
        <p:spPr>
          <a:xfrm>
            <a:off x="4709160" y="1737360"/>
            <a:ext cx="6857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qemu-system-x86_64 -snapshot img.qcow2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4663440" y="2148840"/>
            <a:ext cx="70405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95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Recovery: boot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5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the evidence, safely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709160" y="3794760"/>
            <a:ext cx="66747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Sometimes you don't want to read the disk as you want to watch the compromised host wake up and reestablish itself, without ever touching the original.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7"/>
          <p:cNvSpPr/>
          <p:nvPr/>
        </p:nvSpPr>
        <p:spPr>
          <a:xfrm>
            <a:off x="4709160" y="4846320"/>
            <a:ext cx="6857640" cy="639720"/>
          </a:xfrm>
          <a:prstGeom prst="roundRect">
            <a:avLst>
              <a:gd name="adj" fmla="val 14286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937760" y="4846320"/>
            <a:ext cx="6491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▶ live  </a:t>
            </a: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boot the acquired image in QEMU on a copy-on-write overlay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11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qemu-img create -b img.dd -f qcow2 overlay.qcow2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Demo 03 — copy-on-write recovery in QEMU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2"/>
          <p:cNvSpPr/>
          <p:nvPr/>
        </p:nvSpPr>
        <p:spPr>
          <a:xfrm>
            <a:off x="502920" y="169164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The evidence never changes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3"/>
          <p:cNvSpPr/>
          <p:nvPr/>
        </p:nvSpPr>
        <p:spPr>
          <a:xfrm>
            <a:off x="502920" y="2103120"/>
            <a:ext cx="5531760" cy="2514240"/>
          </a:xfrm>
          <a:prstGeom prst="roundRect">
            <a:avLst>
              <a:gd name="adj" fmla="val 2182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4"/>
          <p:cNvSpPr/>
          <p:nvPr/>
        </p:nvSpPr>
        <p:spPr>
          <a:xfrm>
            <a:off x="667440" y="2121480"/>
            <a:ext cx="5202720" cy="247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1. wrap raw image, read-only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qemu-img convert -O qcow2 \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  img.dd base.qcow2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2. all writes land on overlay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qemu-img create -f qcow2 \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  -b base.qcow2 -F qcow2 ovl.qcow2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# 3. boot the ghost, sandboxed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qemu-system-x86_64 -m 4G \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  -drive file=ovl.qcow2 \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  -netdev user,restrict=on ...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5"/>
          <p:cNvSpPr/>
          <p:nvPr/>
        </p:nvSpPr>
        <p:spPr>
          <a:xfrm>
            <a:off x="6263640" y="1691640"/>
            <a:ext cx="5394600" cy="2925720"/>
          </a:xfrm>
          <a:prstGeom prst="roundRect">
            <a:avLst>
              <a:gd name="adj" fmla="val 25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6"/>
          <p:cNvSpPr/>
          <p:nvPr/>
        </p:nvSpPr>
        <p:spPr>
          <a:xfrm>
            <a:off x="6492240" y="1874520"/>
            <a:ext cx="4937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Why boot it at all?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7"/>
          <p:cNvSpPr/>
          <p:nvPr/>
        </p:nvSpPr>
        <p:spPr>
          <a:xfrm>
            <a:off x="6492240" y="2377440"/>
            <a:ext cx="4937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› </a:t>
            </a:r>
            <a:r>
              <a:rPr lang="en-US" sz="14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Watch persistence fire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8"/>
          <p:cNvSpPr/>
          <p:nvPr/>
        </p:nvSpPr>
        <p:spPr>
          <a:xfrm>
            <a:off x="6693480" y="2670120"/>
            <a:ext cx="47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systemd units, cron, initrd hooks re-arm in front of you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9"/>
          <p:cNvSpPr/>
          <p:nvPr/>
        </p:nvSpPr>
        <p:spPr>
          <a:xfrm>
            <a:off x="6492240" y="3090600"/>
            <a:ext cx="4937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› </a:t>
            </a:r>
            <a:r>
              <a:rPr lang="en-US" sz="14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Recover runtime-only state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10"/>
          <p:cNvSpPr/>
          <p:nvPr/>
        </p:nvSpPr>
        <p:spPr>
          <a:xfrm>
            <a:off x="6693480" y="3383280"/>
            <a:ext cx="47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keys &amp;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configs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that only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exist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once the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service </a:t>
            </a: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starts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1"/>
          <p:cNvSpPr/>
          <p:nvPr/>
        </p:nvSpPr>
        <p:spPr>
          <a:xfrm>
            <a:off x="6492240" y="3803760"/>
            <a:ext cx="4937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› </a:t>
            </a:r>
            <a:r>
              <a:rPr lang="en-US" sz="14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Reproduce, don't guess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12"/>
          <p:cNvSpPr/>
          <p:nvPr/>
        </p:nvSpPr>
        <p:spPr>
          <a:xfrm>
            <a:off x="6693480" y="4096440"/>
            <a:ext cx="47545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confirm the kill-chain instead of inferring it from disk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13"/>
          <p:cNvSpPr/>
          <p:nvPr/>
        </p:nvSpPr>
        <p:spPr>
          <a:xfrm>
            <a:off x="6263640" y="4846320"/>
            <a:ext cx="5394600" cy="1096920"/>
          </a:xfrm>
          <a:prstGeom prst="roundRect">
            <a:avLst>
              <a:gd name="adj" fmla="val 6667"/>
            </a:avLst>
          </a:prstGeom>
          <a:solidFill>
            <a:srgbClr val="1C2230"/>
          </a:solidFill>
          <a:ln w="19050">
            <a:solidFill>
              <a:srgbClr val="F8514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4"/>
          <p:cNvSpPr/>
          <p:nvPr/>
        </p:nvSpPr>
        <p:spPr>
          <a:xfrm>
            <a:off x="6492240" y="4846320"/>
            <a:ext cx="493740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restrict=on</a:t>
            </a:r>
            <a:r>
              <a:rPr lang="en-US" sz="135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  — a live rootkit will phone home the moment it boots. Isolate the guest network, always.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15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16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12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grep -R 'anomaly' /evidence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The cheat sheet: catching the gaslight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2"/>
          <p:cNvSpPr/>
          <p:nvPr/>
        </p:nvSpPr>
        <p:spPr>
          <a:xfrm>
            <a:off x="502920" y="1627560"/>
            <a:ext cx="11155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If you take one slide home, take this one. Each tell has a one-liner that survives a hooked userland.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3"/>
          <p:cNvSpPr/>
          <p:nvPr/>
        </p:nvSpPr>
        <p:spPr>
          <a:xfrm>
            <a:off x="502920" y="2240280"/>
            <a:ext cx="2834280" cy="54828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4"/>
          <p:cNvSpPr/>
          <p:nvPr/>
        </p:nvSpPr>
        <p:spPr>
          <a:xfrm>
            <a:off x="502920" y="2240280"/>
            <a:ext cx="2834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Hidden processes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5"/>
          <p:cNvSpPr/>
          <p:nvPr/>
        </p:nvSpPr>
        <p:spPr>
          <a:xfrm>
            <a:off x="3429000" y="2240280"/>
            <a:ext cx="8229240" cy="54828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6"/>
          <p:cNvSpPr/>
          <p:nvPr/>
        </p:nvSpPr>
        <p:spPr>
          <a:xfrm>
            <a:off x="3611880" y="2240280"/>
            <a:ext cx="7909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comm -3 &lt;(ps ax -o pid=) &lt;(ls /proc | grep -E '^[0-9]')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7"/>
          <p:cNvSpPr/>
          <p:nvPr/>
        </p:nvSpPr>
        <p:spPr>
          <a:xfrm>
            <a:off x="502920" y="2898720"/>
            <a:ext cx="2834280" cy="54828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8"/>
          <p:cNvSpPr/>
          <p:nvPr/>
        </p:nvSpPr>
        <p:spPr>
          <a:xfrm>
            <a:off x="502920" y="2898720"/>
            <a:ext cx="2834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Deleted-but-running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9"/>
          <p:cNvSpPr/>
          <p:nvPr/>
        </p:nvSpPr>
        <p:spPr>
          <a:xfrm>
            <a:off x="3429000" y="2898720"/>
            <a:ext cx="8229240" cy="54828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0"/>
          <p:cNvSpPr/>
          <p:nvPr/>
        </p:nvSpPr>
        <p:spPr>
          <a:xfrm>
            <a:off x="3611880" y="2898720"/>
            <a:ext cx="7909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ls -l /proc/*/exe 2&gt;/dev/null | grep '(deleted)'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11"/>
          <p:cNvSpPr/>
          <p:nvPr/>
        </p:nvSpPr>
        <p:spPr>
          <a:xfrm>
            <a:off x="502920" y="3557160"/>
            <a:ext cx="2834280" cy="54828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12"/>
          <p:cNvSpPr/>
          <p:nvPr/>
        </p:nvSpPr>
        <p:spPr>
          <a:xfrm>
            <a:off x="502920" y="3557160"/>
            <a:ext cx="2834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Preload rootkit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13"/>
          <p:cNvSpPr/>
          <p:nvPr/>
        </p:nvSpPr>
        <p:spPr>
          <a:xfrm>
            <a:off x="3429000" y="3557160"/>
            <a:ext cx="8229240" cy="54828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4"/>
          <p:cNvSpPr/>
          <p:nvPr/>
        </p:nvSpPr>
        <p:spPr>
          <a:xfrm>
            <a:off x="3611880" y="3557160"/>
            <a:ext cx="7909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cat /etc/ld.so.preload ; grep -r LD_PRELOAD /proc/*/environ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15"/>
          <p:cNvSpPr/>
          <p:nvPr/>
        </p:nvSpPr>
        <p:spPr>
          <a:xfrm>
            <a:off x="502920" y="4215240"/>
            <a:ext cx="2834280" cy="54828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6"/>
          <p:cNvSpPr/>
          <p:nvPr/>
        </p:nvSpPr>
        <p:spPr>
          <a:xfrm>
            <a:off x="502920" y="4215240"/>
            <a:ext cx="2834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Fileless / memfd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17"/>
          <p:cNvSpPr/>
          <p:nvPr/>
        </p:nvSpPr>
        <p:spPr>
          <a:xfrm>
            <a:off x="3429000" y="4215240"/>
            <a:ext cx="8229240" cy="54828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8"/>
          <p:cNvSpPr/>
          <p:nvPr/>
        </p:nvSpPr>
        <p:spPr>
          <a:xfrm>
            <a:off x="3611880" y="4215240"/>
            <a:ext cx="7909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ls -l /proc/*/exe | grep memfd: ; find /proc/*/maps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19"/>
          <p:cNvSpPr/>
          <p:nvPr/>
        </p:nvSpPr>
        <p:spPr>
          <a:xfrm>
            <a:off x="502920" y="4873680"/>
            <a:ext cx="2834280" cy="54828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20"/>
          <p:cNvSpPr/>
          <p:nvPr/>
        </p:nvSpPr>
        <p:spPr>
          <a:xfrm>
            <a:off x="502920" y="4873680"/>
            <a:ext cx="2834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Timestomp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Shape 21"/>
          <p:cNvSpPr/>
          <p:nvPr/>
        </p:nvSpPr>
        <p:spPr>
          <a:xfrm>
            <a:off x="3429000" y="4873680"/>
            <a:ext cx="8229240" cy="54828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22"/>
          <p:cNvSpPr/>
          <p:nvPr/>
        </p:nvSpPr>
        <p:spPr>
          <a:xfrm>
            <a:off x="3611880" y="4873680"/>
            <a:ext cx="7909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stat file  → crtime &gt; mtime, or nsec field == .000000000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23"/>
          <p:cNvSpPr/>
          <p:nvPr/>
        </p:nvSpPr>
        <p:spPr>
          <a:xfrm>
            <a:off x="502920" y="5532120"/>
            <a:ext cx="2834280" cy="548280"/>
          </a:xfrm>
          <a:prstGeom prst="roundRect">
            <a:avLst>
              <a:gd name="adj" fmla="val 10000"/>
            </a:avLst>
          </a:prstGeom>
          <a:solidFill>
            <a:srgbClr val="1C2230"/>
          </a:solidFill>
          <a:ln w="12700">
            <a:solidFill>
              <a:srgbClr val="9E6F2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24"/>
          <p:cNvSpPr/>
          <p:nvPr/>
        </p:nvSpPr>
        <p:spPr>
          <a:xfrm>
            <a:off x="502920" y="5532120"/>
            <a:ext cx="2834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Log tampering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25"/>
          <p:cNvSpPr/>
          <p:nvPr/>
        </p:nvSpPr>
        <p:spPr>
          <a:xfrm>
            <a:off x="3429000" y="5532120"/>
            <a:ext cx="8229240" cy="548280"/>
          </a:xfrm>
          <a:prstGeom prst="roundRect">
            <a:avLst>
              <a:gd name="adj" fmla="val 100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26"/>
          <p:cNvSpPr/>
          <p:nvPr/>
        </p:nvSpPr>
        <p:spPr>
          <a:xfrm>
            <a:off x="3611880" y="5532120"/>
            <a:ext cx="7909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check wtmp/utmp size vs 'last' output; journal seq gaps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27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28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13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history | grep 'career-ending'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Ways to destroy your own evidence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2"/>
          <p:cNvSpPr/>
          <p:nvPr/>
        </p:nvSpPr>
        <p:spPr>
          <a:xfrm>
            <a:off x="502920" y="1783080"/>
            <a:ext cx="5394600" cy="1298160"/>
          </a:xfrm>
          <a:prstGeom prst="roundRect">
            <a:avLst>
              <a:gd name="adj" fmla="val 493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3"/>
          <p:cNvSpPr/>
          <p:nvPr/>
        </p:nvSpPr>
        <p:spPr>
          <a:xfrm>
            <a:off x="731520" y="191124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✗  </a:t>
            </a:r>
            <a:r>
              <a:rPr lang="en-US" sz="16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Mounting rw</a:t>
            </a:r>
            <a:endParaRPr lang="en-US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4"/>
          <p:cNvSpPr/>
          <p:nvPr/>
        </p:nvSpPr>
        <p:spPr>
          <a:xfrm>
            <a:off x="960120" y="2313360"/>
            <a:ext cx="470880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One accidental write updates atimes across the tree.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Your timeline is now fiction.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5"/>
          <p:cNvSpPr/>
          <p:nvPr/>
        </p:nvSpPr>
        <p:spPr>
          <a:xfrm>
            <a:off x="6172200" y="1783080"/>
            <a:ext cx="5394600" cy="1298160"/>
          </a:xfrm>
          <a:prstGeom prst="roundRect">
            <a:avLst>
              <a:gd name="adj" fmla="val 493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6"/>
          <p:cNvSpPr/>
          <p:nvPr/>
        </p:nvSpPr>
        <p:spPr>
          <a:xfrm>
            <a:off x="6400800" y="191124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✗  </a:t>
            </a:r>
            <a:r>
              <a:rPr lang="en-US" sz="16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Trusting on-box tools</a:t>
            </a:r>
            <a:endParaRPr lang="en-US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7"/>
          <p:cNvSpPr/>
          <p:nvPr/>
        </p:nvSpPr>
        <p:spPr>
          <a:xfrm>
            <a:off x="6629400" y="2313360"/>
            <a:ext cx="470880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ps/ls/netstat on a hooked host testify for the attacker, under oath.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8"/>
          <p:cNvSpPr/>
          <p:nvPr/>
        </p:nvSpPr>
        <p:spPr>
          <a:xfrm>
            <a:off x="502920" y="3246120"/>
            <a:ext cx="5394600" cy="1298160"/>
          </a:xfrm>
          <a:prstGeom prst="roundRect">
            <a:avLst>
              <a:gd name="adj" fmla="val 493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9"/>
          <p:cNvSpPr/>
          <p:nvPr/>
        </p:nvSpPr>
        <p:spPr>
          <a:xfrm>
            <a:off x="731520" y="337428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✗  </a:t>
            </a:r>
            <a:r>
              <a:rPr lang="en-US" sz="16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Skipping the hash</a:t>
            </a:r>
            <a:endParaRPr lang="en-US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0"/>
          <p:cNvSpPr/>
          <p:nvPr/>
        </p:nvSpPr>
        <p:spPr>
          <a:xfrm>
            <a:off x="960120" y="3776400"/>
            <a:ext cx="470880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No preacquisition digest = nothing you found is admissible or trustworthy.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11"/>
          <p:cNvSpPr/>
          <p:nvPr/>
        </p:nvSpPr>
        <p:spPr>
          <a:xfrm>
            <a:off x="6172200" y="3246120"/>
            <a:ext cx="5394600" cy="1298160"/>
          </a:xfrm>
          <a:prstGeom prst="roundRect">
            <a:avLst>
              <a:gd name="adj" fmla="val 493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12"/>
          <p:cNvSpPr/>
          <p:nvPr/>
        </p:nvSpPr>
        <p:spPr>
          <a:xfrm>
            <a:off x="6400800" y="337428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✗  </a:t>
            </a:r>
            <a:r>
              <a:rPr lang="en-US" sz="16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Ignoring volatility order</a:t>
            </a:r>
            <a:endParaRPr lang="en-US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13"/>
          <p:cNvSpPr/>
          <p:nvPr/>
        </p:nvSpPr>
        <p:spPr>
          <a:xfrm>
            <a:off x="6629400" y="3776400"/>
            <a:ext cx="470880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Imaging disk first while RAM and the keys in it evaporate.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Shape 14"/>
          <p:cNvSpPr/>
          <p:nvPr/>
        </p:nvSpPr>
        <p:spPr>
          <a:xfrm>
            <a:off x="502920" y="4709160"/>
            <a:ext cx="5394600" cy="1298160"/>
          </a:xfrm>
          <a:prstGeom prst="roundRect">
            <a:avLst>
              <a:gd name="adj" fmla="val 493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15"/>
          <p:cNvSpPr/>
          <p:nvPr/>
        </p:nvSpPr>
        <p:spPr>
          <a:xfrm>
            <a:off x="731520" y="483732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✗  </a:t>
            </a:r>
            <a:r>
              <a:rPr lang="en-US" sz="16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Believing timestamps</a:t>
            </a:r>
            <a:endParaRPr lang="en-US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16"/>
          <p:cNvSpPr/>
          <p:nvPr/>
        </p:nvSpPr>
        <p:spPr>
          <a:xfrm>
            <a:off x="960120" y="5239440"/>
            <a:ext cx="470880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A clean looking mtime is the easiest thing in the world to forge.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17"/>
          <p:cNvSpPr/>
          <p:nvPr/>
        </p:nvSpPr>
        <p:spPr>
          <a:xfrm>
            <a:off x="6172200" y="4709160"/>
            <a:ext cx="5394600" cy="1298160"/>
          </a:xfrm>
          <a:prstGeom prst="roundRect">
            <a:avLst>
              <a:gd name="adj" fmla="val 493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18"/>
          <p:cNvSpPr/>
          <p:nvPr/>
        </p:nvSpPr>
        <p:spPr>
          <a:xfrm>
            <a:off x="6400800" y="483732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50" b="1" u="none" strike="noStrike">
                <a:solidFill>
                  <a:srgbClr val="F85149"/>
                </a:solidFill>
                <a:effectLst/>
                <a:uFillTx/>
                <a:latin typeface="Courier New"/>
                <a:ea typeface="Courier New"/>
              </a:rPr>
              <a:t>✗  </a:t>
            </a:r>
            <a:r>
              <a:rPr lang="en-US" sz="165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Rebooting to 'check'</a:t>
            </a:r>
            <a:endParaRPr lang="en-US" sz="16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19"/>
          <p:cNvSpPr/>
          <p:nvPr/>
        </p:nvSpPr>
        <p:spPr>
          <a:xfrm>
            <a:off x="6629400" y="5239440"/>
            <a:ext cx="470880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tmpfs payloads and live sockets die on reboot. So does your case.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20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21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14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 0"/>
          <p:cNvSpPr/>
          <p:nvPr/>
        </p:nvSpPr>
        <p:spPr>
          <a:xfrm>
            <a:off x="502920" y="457200"/>
            <a:ext cx="8229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shutdown -h now  # the three things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"/>
          <p:cNvSpPr/>
          <p:nvPr/>
        </p:nvSpPr>
        <p:spPr>
          <a:xfrm>
            <a:off x="457200" y="841320"/>
            <a:ext cx="11246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If the fans are screaming at 2 AM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Shape 2"/>
          <p:cNvSpPr/>
          <p:nvPr/>
        </p:nvSpPr>
        <p:spPr>
          <a:xfrm>
            <a:off x="502920" y="1920240"/>
            <a:ext cx="11155320" cy="1142640"/>
          </a:xfrm>
          <a:prstGeom prst="roundRect">
            <a:avLst>
              <a:gd name="adj" fmla="val 64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3"/>
          <p:cNvSpPr/>
          <p:nvPr/>
        </p:nvSpPr>
        <p:spPr>
          <a:xfrm>
            <a:off x="685800" y="2103120"/>
            <a:ext cx="776880" cy="776880"/>
          </a:xfrm>
          <a:prstGeom prst="roundRect">
            <a:avLst>
              <a:gd name="adj" fmla="val 11765"/>
            </a:avLst>
          </a:prstGeom>
          <a:solidFill>
            <a:srgbClr val="1C2230"/>
          </a:solidFill>
          <a:ln w="1905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4"/>
          <p:cNvSpPr/>
          <p:nvPr/>
        </p:nvSpPr>
        <p:spPr>
          <a:xfrm>
            <a:off x="685800" y="210312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1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5"/>
          <p:cNvSpPr/>
          <p:nvPr/>
        </p:nvSpPr>
        <p:spPr>
          <a:xfrm>
            <a:off x="1691640" y="2066400"/>
            <a:ext cx="9692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Volatile first, always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6"/>
          <p:cNvSpPr/>
          <p:nvPr/>
        </p:nvSpPr>
        <p:spPr>
          <a:xfrm>
            <a:off x="1691640" y="2523600"/>
            <a:ext cx="9692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RAM before disk, disk before archive. The attacker's clock is faster than yours.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" name="Shape 7"/>
          <p:cNvSpPr/>
          <p:nvPr/>
        </p:nvSpPr>
        <p:spPr>
          <a:xfrm>
            <a:off x="502920" y="3246120"/>
            <a:ext cx="11155320" cy="1142640"/>
          </a:xfrm>
          <a:prstGeom prst="roundRect">
            <a:avLst>
              <a:gd name="adj" fmla="val 64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8"/>
          <p:cNvSpPr/>
          <p:nvPr/>
        </p:nvSpPr>
        <p:spPr>
          <a:xfrm>
            <a:off x="685800" y="3429000"/>
            <a:ext cx="776880" cy="776880"/>
          </a:xfrm>
          <a:prstGeom prst="roundRect">
            <a:avLst>
              <a:gd name="adj" fmla="val 11765"/>
            </a:avLst>
          </a:prstGeom>
          <a:solidFill>
            <a:srgbClr val="1C2230"/>
          </a:solidFill>
          <a:ln w="1905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9"/>
          <p:cNvSpPr/>
          <p:nvPr/>
        </p:nvSpPr>
        <p:spPr>
          <a:xfrm>
            <a:off x="685800" y="342900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2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10"/>
          <p:cNvSpPr/>
          <p:nvPr/>
        </p:nvSpPr>
        <p:spPr>
          <a:xfrm>
            <a:off x="1691640" y="3392280"/>
            <a:ext cx="9692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Never trust the witness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11"/>
          <p:cNvSpPr/>
          <p:nvPr/>
        </p:nvSpPr>
        <p:spPr>
          <a:xfrm>
            <a:off x="1691640" y="3849480"/>
            <a:ext cx="9692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Reach past the hooked userland to /proc, the kernel, and the raw image.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12"/>
          <p:cNvSpPr/>
          <p:nvPr/>
        </p:nvSpPr>
        <p:spPr>
          <a:xfrm>
            <a:off x="502920" y="4572000"/>
            <a:ext cx="11155320" cy="1142640"/>
          </a:xfrm>
          <a:prstGeom prst="roundRect">
            <a:avLst>
              <a:gd name="adj" fmla="val 6400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13"/>
          <p:cNvSpPr/>
          <p:nvPr/>
        </p:nvSpPr>
        <p:spPr>
          <a:xfrm>
            <a:off x="685800" y="4754880"/>
            <a:ext cx="776880" cy="776880"/>
          </a:xfrm>
          <a:prstGeom prst="roundRect">
            <a:avLst>
              <a:gd name="adj" fmla="val 11765"/>
            </a:avLst>
          </a:prstGeom>
          <a:solidFill>
            <a:srgbClr val="1C2230"/>
          </a:solidFill>
          <a:ln w="19050">
            <a:solidFill>
              <a:srgbClr val="E8A3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14"/>
          <p:cNvSpPr/>
          <p:nvPr/>
        </p:nvSpPr>
        <p:spPr>
          <a:xfrm>
            <a:off x="685800" y="4754880"/>
            <a:ext cx="7768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3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15"/>
          <p:cNvSpPr/>
          <p:nvPr/>
        </p:nvSpPr>
        <p:spPr>
          <a:xfrm>
            <a:off x="1691640" y="4718160"/>
            <a:ext cx="9692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Copy, hash, then work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16"/>
          <p:cNvSpPr/>
          <p:nvPr/>
        </p:nvSpPr>
        <p:spPr>
          <a:xfrm>
            <a:off x="1691640" y="5175360"/>
            <a:ext cx="9692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8B949E"/>
                </a:solidFill>
                <a:effectLst/>
                <a:uFillTx/>
                <a:latin typeface="Arial"/>
                <a:ea typeface="Arial"/>
              </a:rPr>
              <a:t>Prove integrity before the first read. Boot on an overlay, never the original.</a:t>
            </a:r>
            <a:endParaRPr lang="en-US" sz="14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17"/>
          <p:cNvSpPr/>
          <p:nvPr/>
        </p:nvSpPr>
        <p:spPr>
          <a:xfrm>
            <a:off x="502920" y="64191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sudo help -m 'Forensics??'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8"/>
          <p:cNvSpPr/>
          <p:nvPr/>
        </p:nvSpPr>
        <p:spPr>
          <a:xfrm>
            <a:off x="11155680" y="6419160"/>
            <a:ext cx="548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15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0"/>
          <p:cNvSpPr/>
          <p:nvPr/>
        </p:nvSpPr>
        <p:spPr>
          <a:xfrm>
            <a:off x="7635240" y="0"/>
            <a:ext cx="4525920" cy="6857640"/>
          </a:xfrm>
          <a:prstGeom prst="roundRect">
            <a:avLst>
              <a:gd name="adj" fmla="val 16667"/>
            </a:avLst>
          </a:prstGeom>
          <a:solidFill>
            <a:srgbClr val="161B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1"/>
          <p:cNvSpPr/>
          <p:nvPr/>
        </p:nvSpPr>
        <p:spPr>
          <a:xfrm>
            <a:off x="7863840" y="2148840"/>
            <a:ext cx="4114440" cy="2559960"/>
          </a:xfrm>
          <a:prstGeom prst="roundRect">
            <a:avLst>
              <a:gd name="adj" fmla="val 2143"/>
            </a:avLst>
          </a:prstGeom>
          <a:solidFill>
            <a:srgbClr val="161B22"/>
          </a:solidFill>
          <a:ln w="12700">
            <a:solidFill>
              <a:srgbClr val="3036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2"/>
          <p:cNvSpPr/>
          <p:nvPr/>
        </p:nvSpPr>
        <p:spPr>
          <a:xfrm>
            <a:off x="8028360" y="2167200"/>
            <a:ext cx="3785400" cy="252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kill -9 $ATTACKER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[1]+  Terminated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400" b="0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questions --interactive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listening on :stage ...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_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3"/>
          <p:cNvSpPr/>
          <p:nvPr/>
        </p:nvSpPr>
        <p:spPr>
          <a:xfrm>
            <a:off x="640080" y="1828800"/>
            <a:ext cx="6400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3FB950"/>
                </a:solidFill>
                <a:effectLst/>
                <a:uFillTx/>
                <a:latin typeface="Courier New"/>
                <a:ea typeface="Courier New"/>
              </a:rPr>
              <a:t>$ </a:t>
            </a:r>
            <a:r>
              <a:rPr lang="en-US" sz="1500" b="0" u="none" strike="noStrike">
                <a:solidFill>
                  <a:srgbClr val="E8A33D"/>
                </a:solidFill>
                <a:effectLst/>
                <a:uFillTx/>
                <a:latin typeface="Courier New"/>
                <a:ea typeface="Courier New"/>
              </a:rPr>
              <a:t>shutdown --thanks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4"/>
          <p:cNvSpPr/>
          <p:nvPr/>
        </p:nvSpPr>
        <p:spPr>
          <a:xfrm>
            <a:off x="567000" y="2286000"/>
            <a:ext cx="68576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E8A33D"/>
                </a:solidFill>
                <a:effectLst/>
                <a:uFillTx/>
                <a:latin typeface="Arial"/>
                <a:ea typeface="Arial"/>
              </a:rPr>
              <a:t>Questions?</a:t>
            </a:r>
            <a:endParaRPr lang="en-US" sz="6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5"/>
          <p:cNvSpPr/>
          <p:nvPr/>
        </p:nvSpPr>
        <p:spPr>
          <a:xfrm>
            <a:off x="603360" y="3429000"/>
            <a:ext cx="66747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25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E6EDF3"/>
                </a:solidFill>
                <a:effectLst/>
                <a:uFillTx/>
                <a:latin typeface="Arial"/>
                <a:ea typeface="Arial"/>
              </a:rPr>
              <a:t>Grab me after,  happy to go deeper on Volatility symbol tables, plaso tuning, or QEMU evidence workflows.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6"/>
          <p:cNvSpPr/>
          <p:nvPr/>
        </p:nvSpPr>
        <p:spPr>
          <a:xfrm>
            <a:off x="603360" y="4572000"/>
            <a:ext cx="6674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E6EDF3"/>
                </a:solidFill>
                <a:effectLst/>
                <a:uFillTx/>
                <a:latin typeface="Courier New"/>
                <a:ea typeface="Courier New"/>
              </a:rPr>
              <a:t>Jack Sessions</a:t>
            </a:r>
            <a:r>
              <a:rPr lang="en-US" sz="14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   DFIR &amp; Security Research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7"/>
          <p:cNvSpPr/>
          <p:nvPr/>
        </p:nvSpPr>
        <p:spPr>
          <a:xfrm>
            <a:off x="603360" y="4956120"/>
            <a:ext cx="66747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8B949E"/>
                </a:solidFill>
                <a:effectLst/>
                <a:uFillTx/>
                <a:latin typeface="Courier New"/>
                <a:ea typeface="Courier New"/>
              </a:rPr>
              <a:t>Sydney Linux Security  ·  hosted @ Google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Application>LibreOffice/26.2.5.2$Linux_X86_64 LibreOffice_project/620$Build-2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2026-09-16T06:37:17Z</dcterms:created>
  <dc:creator>PptxGenJS</dc:creator>
  <dc:description/>
  <dc:language>en-US</dc:language>
  <cp:lastModifiedBy/>
  <dcterms:modified xsi:type="dcterms:W3CDTF">2026-09-16T18:55:00Z</dcterms:modified>
  <cp:revision>3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16</vt:i4>
  </property>
  <property fmtid="{D5CDD505-2E9C-101B-9397-08002B2CF9AE}" pid="3" name="PresentationFormat">
    <vt:lpwstr>On-screen Show (16:9)</vt:lpwstr>
  </property>
  <property fmtid="{D5CDD505-2E9C-101B-9397-08002B2CF9AE}" pid="4" name="Slides">
    <vt:i4>16</vt:i4>
  </property>
</Properties>
</file>