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slide+xml" PartName="/ppt/slides/slide44.xml"/>
  <Override ContentType="application/vnd.openxmlformats-officedocument.presentationml.slide+xml" PartName="/ppt/slides/slide45.xml"/>
  <Override ContentType="application/vnd.openxmlformats-officedocument.presentationml.slide+xml" PartName="/ppt/slides/slide46.xml"/>
  <Override ContentType="application/vnd.openxmlformats-officedocument.presentationml.slide+xml" PartName="/ppt/slides/slide4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</p:sldIdLst>
  <p:sldSz cx="18288000" cy="10287000"/>
  <p:notesSz cx="6858000" cy="9144000"/>
  <p:embeddedFontLst>
    <p:embeddedFont>
      <p:font typeface="RQND Pro Wide" charset="1" panose="00000500000000000000"/>
      <p:regular r:id="rId53"/>
    </p:embeddedFont>
    <p:embeddedFont>
      <p:font typeface="Canva Sans Bold" charset="1" panose="020B0803030501040103"/>
      <p:regular r:id="rId54"/>
    </p:embeddedFont>
    <p:embeddedFont>
      <p:font typeface="Space Mono Bold" charset="1" panose="02000809030000020004"/>
      <p:regular r:id="rId55"/>
    </p:embeddedFont>
    <p:embeddedFont>
      <p:font typeface="Canva Sans" charset="1" panose="020B0503030501040103"/>
      <p:regular r:id="rId56"/>
    </p:embeddedFont>
    <p:embeddedFont>
      <p:font typeface="Space Mono" charset="1" panose="02000509040000020004"/>
      <p:regular r:id="rId5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slides/slide37.xml" Type="http://schemas.openxmlformats.org/officeDocument/2006/relationships/slide"/><Relationship Id="rId43" Target="slides/slide38.xml" Type="http://schemas.openxmlformats.org/officeDocument/2006/relationships/slide"/><Relationship Id="rId44" Target="slides/slide39.xml" Type="http://schemas.openxmlformats.org/officeDocument/2006/relationships/slide"/><Relationship Id="rId45" Target="slides/slide40.xml" Type="http://schemas.openxmlformats.org/officeDocument/2006/relationships/slide"/><Relationship Id="rId46" Target="slides/slide41.xml" Type="http://schemas.openxmlformats.org/officeDocument/2006/relationships/slide"/><Relationship Id="rId47" Target="slides/slide42.xml" Type="http://schemas.openxmlformats.org/officeDocument/2006/relationships/slide"/><Relationship Id="rId48" Target="slides/slide43.xml" Type="http://schemas.openxmlformats.org/officeDocument/2006/relationships/slide"/><Relationship Id="rId49" Target="slides/slide44.xml" Type="http://schemas.openxmlformats.org/officeDocument/2006/relationships/slide"/><Relationship Id="rId5" Target="tableStyles.xml" Type="http://schemas.openxmlformats.org/officeDocument/2006/relationships/tableStyles"/><Relationship Id="rId50" Target="slides/slide45.xml" Type="http://schemas.openxmlformats.org/officeDocument/2006/relationships/slide"/><Relationship Id="rId51" Target="slides/slide46.xml" Type="http://schemas.openxmlformats.org/officeDocument/2006/relationships/slide"/><Relationship Id="rId52" Target="slides/slide47.xml" Type="http://schemas.openxmlformats.org/officeDocument/2006/relationships/slide"/><Relationship Id="rId53" Target="fonts/font53.fntdata" Type="http://schemas.openxmlformats.org/officeDocument/2006/relationships/font"/><Relationship Id="rId54" Target="fonts/font54.fntdata" Type="http://schemas.openxmlformats.org/officeDocument/2006/relationships/font"/><Relationship Id="rId55" Target="fonts/font55.fntdata" Type="http://schemas.openxmlformats.org/officeDocument/2006/relationships/font"/><Relationship Id="rId56" Target="fonts/font56.fntdata" Type="http://schemas.openxmlformats.org/officeDocument/2006/relationships/font"/><Relationship Id="rId57" Target="fonts/font57.fntdata" Type="http://schemas.openxmlformats.org/officeDocument/2006/relationships/font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png" Type="http://schemas.openxmlformats.org/officeDocument/2006/relationships/image"/><Relationship Id="rId4" Target="../media/image14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jpe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/Relationships>
</file>

<file path=ppt/slides/_rels/slide4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jpeg" Type="http://schemas.openxmlformats.org/officeDocument/2006/relationships/image"/></Relationships>
</file>

<file path=ppt/slides/_rels/slide4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/Relationships>
</file>

<file path=ppt/slides/_rels/slide4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8.svg" Type="http://schemas.openxmlformats.org/officeDocument/2006/relationships/image"/><Relationship Id="rId11" Target="../media/image29.png" Type="http://schemas.openxmlformats.org/officeDocument/2006/relationships/image"/><Relationship Id="rId2" Target="../media/image3.jpeg" Type="http://schemas.openxmlformats.org/officeDocument/2006/relationships/image"/><Relationship Id="rId3" Target="../media/image21.png" Type="http://schemas.openxmlformats.org/officeDocument/2006/relationships/image"/><Relationship Id="rId4" Target="../media/image22.svg" Type="http://schemas.openxmlformats.org/officeDocument/2006/relationships/image"/><Relationship Id="rId5" Target="../media/image23.png" Type="http://schemas.openxmlformats.org/officeDocument/2006/relationships/image"/><Relationship Id="rId6" Target="../media/image24.svg" Type="http://schemas.openxmlformats.org/officeDocument/2006/relationships/image"/><Relationship Id="rId7" Target="../media/image25.png" Type="http://schemas.openxmlformats.org/officeDocument/2006/relationships/image"/><Relationship Id="rId8" Target="../media/image26.svg" Type="http://schemas.openxmlformats.org/officeDocument/2006/relationships/image"/><Relationship Id="rId9" Target="../media/image27.png" Type="http://schemas.openxmlformats.org/officeDocument/2006/relationships/image"/></Relationships>
</file>

<file path=ppt/slides/_rels/slide4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0.png" Type="http://schemas.openxmlformats.org/officeDocument/2006/relationships/image"/><Relationship Id="rId3" Target="../media/image31.png" Type="http://schemas.openxmlformats.org/officeDocument/2006/relationships/image"/><Relationship Id="rId4" Target="../media/image3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400000">
            <a:off x="5792070" y="-2724823"/>
            <a:ext cx="8313625" cy="18719266"/>
            <a:chOff x="0" y="0"/>
            <a:chExt cx="2189597" cy="493017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89597" cy="4930177"/>
            </a:xfrm>
            <a:custGeom>
              <a:avLst/>
              <a:gdLst/>
              <a:ahLst/>
              <a:cxnLst/>
              <a:rect r="r" b="b" t="t" l="l"/>
              <a:pathLst>
                <a:path h="4930177" w="2189597">
                  <a:moveTo>
                    <a:pt x="0" y="0"/>
                  </a:moveTo>
                  <a:lnTo>
                    <a:pt x="2189597" y="0"/>
                  </a:lnTo>
                  <a:lnTo>
                    <a:pt x="2189597" y="4930177"/>
                  </a:lnTo>
                  <a:lnTo>
                    <a:pt x="0" y="4930177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189597" cy="49682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589250" y="1457325"/>
            <a:ext cx="17109500" cy="26752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60"/>
              </a:lnSpc>
            </a:pPr>
            <a:r>
              <a:rPr lang="en-US" sz="8000" spc="-176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BREAKING THE WALLED GARDEN</a:t>
            </a:r>
          </a:p>
          <a:p>
            <a:pPr algn="ctr">
              <a:lnSpc>
                <a:spcPts val="4960"/>
              </a:lnSpc>
            </a:pPr>
          </a:p>
          <a:p>
            <a:pPr algn="ctr">
              <a:lnSpc>
                <a:spcPts val="4960"/>
              </a:lnSpc>
            </a:pPr>
            <a:r>
              <a:rPr lang="en-US" sz="8000" spc="-176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 IOS SECURITY BEYOND THE SANDBOX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8739373" y="6592929"/>
            <a:ext cx="809254" cy="83763"/>
            <a:chOff x="0" y="0"/>
            <a:chExt cx="213137" cy="2206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13137" cy="22061"/>
            </a:xfrm>
            <a:custGeom>
              <a:avLst/>
              <a:gdLst/>
              <a:ahLst/>
              <a:cxnLst/>
              <a:rect r="r" b="b" t="t" l="l"/>
              <a:pathLst>
                <a:path h="22061" w="213137">
                  <a:moveTo>
                    <a:pt x="0" y="0"/>
                  </a:moveTo>
                  <a:lnTo>
                    <a:pt x="213137" y="0"/>
                  </a:lnTo>
                  <a:lnTo>
                    <a:pt x="213137" y="22061"/>
                  </a:lnTo>
                  <a:lnTo>
                    <a:pt x="0" y="22061"/>
                  </a:lnTo>
                  <a:close/>
                </a:path>
              </a:pathLst>
            </a:custGeom>
            <a:solidFill>
              <a:srgbClr val="1CC9F1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28575"/>
              <a:ext cx="213137" cy="220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782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028700" y="9018003"/>
            <a:ext cx="309516" cy="240297"/>
          </a:xfrm>
          <a:custGeom>
            <a:avLst/>
            <a:gdLst/>
            <a:ahLst/>
            <a:cxnLst/>
            <a:rect r="r" b="b" t="t" l="l"/>
            <a:pathLst>
              <a:path h="240297" w="309516">
                <a:moveTo>
                  <a:pt x="0" y="0"/>
                </a:moveTo>
                <a:lnTo>
                  <a:pt x="309516" y="0"/>
                </a:lnTo>
                <a:lnTo>
                  <a:pt x="309516" y="240297"/>
                </a:lnTo>
                <a:lnTo>
                  <a:pt x="0" y="2402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16949784" y="9018003"/>
            <a:ext cx="309516" cy="240297"/>
          </a:xfrm>
          <a:custGeom>
            <a:avLst/>
            <a:gdLst/>
            <a:ahLst/>
            <a:cxnLst/>
            <a:rect r="r" b="b" t="t" l="l"/>
            <a:pathLst>
              <a:path h="240297" w="309516">
                <a:moveTo>
                  <a:pt x="309516" y="0"/>
                </a:moveTo>
                <a:lnTo>
                  <a:pt x="0" y="0"/>
                </a:lnTo>
                <a:lnTo>
                  <a:pt x="0" y="240297"/>
                </a:lnTo>
                <a:lnTo>
                  <a:pt x="309516" y="240297"/>
                </a:lnTo>
                <a:lnTo>
                  <a:pt x="309516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10800000">
            <a:off x="16949784" y="1028700"/>
            <a:ext cx="309516" cy="240297"/>
          </a:xfrm>
          <a:custGeom>
            <a:avLst/>
            <a:gdLst/>
            <a:ahLst/>
            <a:cxnLst/>
            <a:rect r="r" b="b" t="t" l="l"/>
            <a:pathLst>
              <a:path h="240297" w="309516">
                <a:moveTo>
                  <a:pt x="0" y="0"/>
                </a:moveTo>
                <a:lnTo>
                  <a:pt x="309516" y="0"/>
                </a:lnTo>
                <a:lnTo>
                  <a:pt x="309516" y="240297"/>
                </a:lnTo>
                <a:lnTo>
                  <a:pt x="0" y="2402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false" rot="-10800000">
            <a:off x="1028700" y="1028700"/>
            <a:ext cx="309516" cy="240297"/>
          </a:xfrm>
          <a:custGeom>
            <a:avLst/>
            <a:gdLst/>
            <a:ahLst/>
            <a:cxnLst/>
            <a:rect r="r" b="b" t="t" l="l"/>
            <a:pathLst>
              <a:path h="240297" w="309516">
                <a:moveTo>
                  <a:pt x="309516" y="0"/>
                </a:moveTo>
                <a:lnTo>
                  <a:pt x="0" y="0"/>
                </a:lnTo>
                <a:lnTo>
                  <a:pt x="0" y="240297"/>
                </a:lnTo>
                <a:lnTo>
                  <a:pt x="309516" y="240297"/>
                </a:lnTo>
                <a:lnTo>
                  <a:pt x="309516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3" id="13"/>
          <p:cNvSpPr/>
          <p:nvPr/>
        </p:nvSpPr>
        <p:spPr>
          <a:xfrm>
            <a:off x="1342978" y="2477997"/>
            <a:ext cx="0" cy="6368868"/>
          </a:xfrm>
          <a:prstGeom prst="line">
            <a:avLst/>
          </a:prstGeom>
          <a:ln cap="flat" w="9525">
            <a:solidFill>
              <a:srgbClr val="1CC9F1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4" id="14"/>
          <p:cNvSpPr/>
          <p:nvPr/>
        </p:nvSpPr>
        <p:spPr>
          <a:xfrm>
            <a:off x="17264062" y="2477997"/>
            <a:ext cx="0" cy="6368868"/>
          </a:xfrm>
          <a:prstGeom prst="line">
            <a:avLst/>
          </a:prstGeom>
          <a:ln cap="flat" w="9525">
            <a:solidFill>
              <a:srgbClr val="1CC9F1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5" id="15"/>
          <p:cNvSpPr txBox="true"/>
          <p:nvPr/>
        </p:nvSpPr>
        <p:spPr>
          <a:xfrm rot="0">
            <a:off x="6436099" y="5076825"/>
            <a:ext cx="5415802" cy="12308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32"/>
              </a:lnSpc>
            </a:pPr>
            <a:r>
              <a:rPr lang="en-US" sz="2880" spc="446">
                <a:solidFill>
                  <a:srgbClr val="FFFFFF"/>
                </a:solidFill>
                <a:latin typeface="RQND Pro Wide"/>
                <a:ea typeface="RQND Pro Wide"/>
                <a:cs typeface="RQND Pro Wide"/>
                <a:sym typeface="RQND Pro Wide"/>
              </a:rPr>
              <a:t>BY</a:t>
            </a:r>
          </a:p>
          <a:p>
            <a:pPr algn="ctr">
              <a:lnSpc>
                <a:spcPts val="5905"/>
              </a:lnSpc>
              <a:spcBef>
                <a:spcPct val="0"/>
              </a:spcBef>
            </a:pPr>
            <a:r>
              <a:rPr lang="en-US" sz="4217" spc="653">
                <a:solidFill>
                  <a:srgbClr val="FFFFFF"/>
                </a:solidFill>
                <a:latin typeface="RQND Pro Wide"/>
                <a:ea typeface="RQND Pro Wide"/>
                <a:cs typeface="RQND Pro Wide"/>
                <a:sym typeface="RQND Pro Wide"/>
              </a:rPr>
              <a:t>JACK SESSIONS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17398" y="741520"/>
            <a:ext cx="16453205" cy="78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60"/>
              </a:lnSpc>
            </a:pPr>
            <a:r>
              <a:rPr lang="en-US" sz="8000" spc="-176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ROOT://_WHO I AM </a:t>
            </a:r>
          </a:p>
        </p:txBody>
      </p:sp>
      <p:grpSp>
        <p:nvGrpSpPr>
          <p:cNvPr name="Group 3" id="3"/>
          <p:cNvGrpSpPr/>
          <p:nvPr/>
        </p:nvGrpSpPr>
        <p:grpSpPr>
          <a:xfrm rot="-5400000">
            <a:off x="4271298" y="-3229445"/>
            <a:ext cx="8313625" cy="18719266"/>
            <a:chOff x="0" y="0"/>
            <a:chExt cx="2189597" cy="493017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89597" cy="4930177"/>
            </a:xfrm>
            <a:custGeom>
              <a:avLst/>
              <a:gdLst/>
              <a:ahLst/>
              <a:cxnLst/>
              <a:rect r="r" b="b" t="t" l="l"/>
              <a:pathLst>
                <a:path h="4930177" w="2189597">
                  <a:moveTo>
                    <a:pt x="0" y="0"/>
                  </a:moveTo>
                  <a:lnTo>
                    <a:pt x="2189597" y="0"/>
                  </a:lnTo>
                  <a:lnTo>
                    <a:pt x="2189597" y="4930177"/>
                  </a:lnTo>
                  <a:lnTo>
                    <a:pt x="0" y="4930177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0"/>
                  </a:srgbClr>
                </a:gs>
              </a:gsLst>
              <a:lin ang="0"/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189597" cy="49682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-89589" y="4665268"/>
            <a:ext cx="11675628" cy="580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736866" indent="-368433" lvl="1">
              <a:lnSpc>
                <a:spcPts val="4778"/>
              </a:lnSpc>
              <a:buFont typeface="Arial"/>
              <a:buChar char="•"/>
            </a:pPr>
            <a:r>
              <a:rPr lang="en-US" b="true" sz="3412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Cy</a:t>
            </a:r>
            <a:r>
              <a:rPr lang="en-US" b="true" sz="3412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berSec YouTuber @JackSessions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7250" y="7348422"/>
            <a:ext cx="11084300" cy="580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736866" indent="-368433" lvl="1">
              <a:lnSpc>
                <a:spcPts val="4778"/>
              </a:lnSpc>
              <a:buFont typeface="Arial"/>
              <a:buChar char="•"/>
            </a:pPr>
            <a:r>
              <a:rPr lang="en-US" b="true" sz="3412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Wanted for Treason... (Kim did not like my rap)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-89589" y="3780408"/>
            <a:ext cx="13653425" cy="580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736866" indent="-368433" lvl="1">
              <a:lnSpc>
                <a:spcPts val="4778"/>
              </a:lnSpc>
              <a:buFont typeface="Arial"/>
              <a:buChar char="•"/>
            </a:pPr>
            <a:r>
              <a:rPr lang="en-US" b="true" sz="3412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Bart</a:t>
            </a:r>
            <a:r>
              <a:rPr lang="en-US" b="true" sz="3412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ender IRL, Hacker in VR, and working in AR/AXI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-89589" y="5550128"/>
            <a:ext cx="10893658" cy="580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736866" indent="-368433" lvl="1">
              <a:lnSpc>
                <a:spcPts val="4778"/>
              </a:lnSpc>
              <a:buFont typeface="Arial"/>
              <a:buChar char="•"/>
            </a:pPr>
            <a:r>
              <a:rPr lang="en-US" b="true" sz="3412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CyberSec </a:t>
            </a:r>
            <a:r>
              <a:rPr lang="en-US" b="true" sz="3412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Rapper (retired… for now)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7250" y="6434987"/>
            <a:ext cx="12540438" cy="5895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736866" indent="-368433" lvl="1">
              <a:lnSpc>
                <a:spcPts val="4778"/>
              </a:lnSpc>
              <a:buFont typeface="Arial"/>
              <a:buChar char="•"/>
            </a:pPr>
            <a:r>
              <a:rPr lang="en-US" b="true" sz="3412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Pre Seed Money Comp Sci Student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-89589" y="2525760"/>
            <a:ext cx="13960134" cy="1144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715276" indent="-357638" lvl="1">
              <a:lnSpc>
                <a:spcPts val="4638"/>
              </a:lnSpc>
              <a:buFont typeface="Arial"/>
              <a:buChar char="•"/>
            </a:pPr>
            <a:r>
              <a:rPr lang="en-US" b="true" sz="3312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</a:t>
            </a:r>
            <a:r>
              <a:rPr lang="en-US" b="true" sz="3312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obile Security &amp; Counterintel Researcher (and fixed data insurance)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12770000" y="3559277"/>
            <a:ext cx="3975797" cy="6407682"/>
            <a:chOff x="0" y="0"/>
            <a:chExt cx="1771468" cy="285502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771468" cy="2855026"/>
            </a:xfrm>
            <a:custGeom>
              <a:avLst/>
              <a:gdLst/>
              <a:ahLst/>
              <a:cxnLst/>
              <a:rect r="r" b="b" t="t" l="l"/>
              <a:pathLst>
                <a:path h="2855026" w="1771468">
                  <a:moveTo>
                    <a:pt x="1533343" y="0"/>
                  </a:moveTo>
                  <a:lnTo>
                    <a:pt x="1771468" y="238125"/>
                  </a:lnTo>
                  <a:lnTo>
                    <a:pt x="1771468" y="2616901"/>
                  </a:lnTo>
                  <a:lnTo>
                    <a:pt x="1533343" y="2855026"/>
                  </a:lnTo>
                  <a:lnTo>
                    <a:pt x="238125" y="2855026"/>
                  </a:lnTo>
                  <a:lnTo>
                    <a:pt x="0" y="2616901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1533343" y="0"/>
                  </a:lnTo>
                  <a:close/>
                </a:path>
              </a:pathLst>
            </a:custGeom>
            <a:blipFill>
              <a:blip r:embed="rId2"/>
              <a:stretch>
                <a:fillRect l="0" t="-5153" r="0" b="-5153"/>
              </a:stretch>
            </a:blip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17250" y="8261857"/>
            <a:ext cx="10150487" cy="580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736866" indent="-368433" lvl="1">
              <a:lnSpc>
                <a:spcPts val="4778"/>
              </a:lnSpc>
              <a:buFont typeface="Arial"/>
              <a:buChar char="•"/>
            </a:pPr>
            <a:r>
              <a:rPr lang="en-US" b="true" sz="3412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2x CVE-2025-50861, CVE-2025-50862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400000">
            <a:off x="4987187" y="-2977324"/>
            <a:ext cx="8313625" cy="18719266"/>
            <a:chOff x="0" y="0"/>
            <a:chExt cx="2189597" cy="493017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89597" cy="4930177"/>
            </a:xfrm>
            <a:custGeom>
              <a:avLst/>
              <a:gdLst/>
              <a:ahLst/>
              <a:cxnLst/>
              <a:rect r="r" b="b" t="t" l="l"/>
              <a:pathLst>
                <a:path h="4930177" w="2189597">
                  <a:moveTo>
                    <a:pt x="0" y="0"/>
                  </a:moveTo>
                  <a:lnTo>
                    <a:pt x="2189597" y="0"/>
                  </a:lnTo>
                  <a:lnTo>
                    <a:pt x="2189597" y="4930177"/>
                  </a:lnTo>
                  <a:lnTo>
                    <a:pt x="0" y="4930177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189597" cy="49682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89135" y="2557468"/>
            <a:ext cx="17509729" cy="7187162"/>
            <a:chOff x="0" y="0"/>
            <a:chExt cx="3174615" cy="130307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174616" cy="1303074"/>
            </a:xfrm>
            <a:custGeom>
              <a:avLst/>
              <a:gdLst/>
              <a:ahLst/>
              <a:cxnLst/>
              <a:rect r="r" b="b" t="t" l="l"/>
              <a:pathLst>
                <a:path h="1303074" w="3174616">
                  <a:moveTo>
                    <a:pt x="0" y="0"/>
                  </a:moveTo>
                  <a:lnTo>
                    <a:pt x="3174616" y="0"/>
                  </a:lnTo>
                  <a:lnTo>
                    <a:pt x="3174616" y="1303074"/>
                  </a:lnTo>
                  <a:lnTo>
                    <a:pt x="0" y="1303074"/>
                  </a:lnTo>
                  <a:close/>
                </a:path>
              </a:pathLst>
            </a:custGeom>
            <a:solidFill>
              <a:srgbClr val="000000"/>
            </a:solidFill>
            <a:ln w="476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3174615" cy="1350699"/>
            </a:xfrm>
            <a:prstGeom prst="rect">
              <a:avLst/>
            </a:prstGeom>
          </p:spPr>
          <p:txBody>
            <a:bodyPr anchor="ctr" rtlCol="false" tIns="73795" lIns="73795" bIns="73795" rIns="73795"/>
            <a:lstStyle/>
            <a:p>
              <a:pPr algn="ctr">
                <a:lnSpc>
                  <a:spcPts val="3779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1028700" y="848359"/>
            <a:ext cx="16453205" cy="78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60"/>
              </a:lnSpc>
            </a:pPr>
            <a:r>
              <a:rPr lang="en-US" sz="8000" spc="-176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WHY HACK THE APPLE?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31891" y="3016192"/>
            <a:ext cx="9121461" cy="7109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732"/>
              </a:lnSpc>
              <a:spcBef>
                <a:spcPct val="0"/>
              </a:spcBef>
            </a:pPr>
            <a:r>
              <a:rPr lang="en-US" b="true" sz="2653">
                <a:solidFill>
                  <a:srgbClr val="FFFFFF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iPhones make u</a:t>
            </a:r>
            <a:r>
              <a:rPr lang="en-US" b="true" sz="2653" strike="noStrike" u="none">
                <a:solidFill>
                  <a:srgbClr val="FFFFFF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p</a:t>
            </a:r>
            <a:r>
              <a:rPr lang="en-US" b="true" sz="2653" strike="noStrike" u="none">
                <a:solidFill>
                  <a:srgbClr val="FFFFFF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 ~60%+</a:t>
            </a:r>
            <a:r>
              <a:rPr lang="en-US" b="true" sz="2653" strike="noStrike" u="none">
                <a:solidFill>
                  <a:srgbClr val="FFFFFF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 of m</a:t>
            </a:r>
            <a:r>
              <a:rPr lang="en-US" b="true" sz="2653" strike="noStrike" u="none">
                <a:solidFill>
                  <a:srgbClr val="FFFFFF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obil</a:t>
            </a:r>
            <a:r>
              <a:rPr lang="en-US" b="true" sz="2653" strike="noStrike" u="none">
                <a:solidFill>
                  <a:srgbClr val="FFFFFF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e</a:t>
            </a:r>
            <a:r>
              <a:rPr lang="en-US" b="true" sz="2653" strike="noStrike" u="none">
                <a:solidFill>
                  <a:srgbClr val="FFFFFF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 tr</a:t>
            </a:r>
            <a:r>
              <a:rPr lang="en-US" b="true" sz="2653" strike="noStrike" u="none">
                <a:solidFill>
                  <a:srgbClr val="FFFFFF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a</a:t>
            </a:r>
            <a:r>
              <a:rPr lang="en-US" b="true" sz="2653" strike="noStrike" u="none">
                <a:solidFill>
                  <a:srgbClr val="FFFFFF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ffic i</a:t>
            </a:r>
            <a:r>
              <a:rPr lang="en-US" b="true" sz="2653" strike="noStrike" u="none">
                <a:solidFill>
                  <a:srgbClr val="FFFFFF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n AU / US.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-261115" y="4116633"/>
            <a:ext cx="10707474" cy="8219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48"/>
              </a:lnSpc>
              <a:spcBef>
                <a:spcPct val="0"/>
              </a:spcBef>
            </a:pPr>
            <a:r>
              <a:rPr lang="en-US" b="true" sz="3153">
                <a:solidFill>
                  <a:srgbClr val="FFFFFF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Where the money and secrets are → the attackers go.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0" y="5329104"/>
            <a:ext cx="10707474" cy="8219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48"/>
              </a:lnSpc>
              <a:spcBef>
                <a:spcPct val="0"/>
              </a:spcBef>
            </a:pPr>
            <a:r>
              <a:rPr lang="en-US" b="true" sz="3153">
                <a:solidFill>
                  <a:srgbClr val="FFFFFF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Walled Garden, Encrypted Everything, No Malware.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-636663" y="8711768"/>
            <a:ext cx="13581540" cy="543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19"/>
              </a:lnSpc>
              <a:spcBef>
                <a:spcPct val="0"/>
              </a:spcBef>
            </a:pPr>
            <a:r>
              <a:rPr lang="en-US" b="true" sz="3999">
                <a:solidFill>
                  <a:srgbClr val="FFFFFF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Rooting culture = deeper exposure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89135" y="6756435"/>
            <a:ext cx="10661991" cy="16257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34"/>
              </a:lnSpc>
            </a:pPr>
            <a:r>
              <a:rPr lang="en-US" sz="3140" b="true">
                <a:solidFill>
                  <a:srgbClr val="FFFFFF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Even without a jailbreak! analysis, telemetry, and radio surfaces are wide open for study.</a:t>
            </a:r>
          </a:p>
          <a:p>
            <a:pPr algn="ctr">
              <a:lnSpc>
                <a:spcPts val="3234"/>
              </a:lnSpc>
              <a:spcBef>
                <a:spcPct val="0"/>
              </a:spcBef>
            </a:pP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11615496" y="3207233"/>
            <a:ext cx="5866409" cy="5008536"/>
          </a:xfrm>
          <a:custGeom>
            <a:avLst/>
            <a:gdLst/>
            <a:ahLst/>
            <a:cxnLst/>
            <a:rect r="r" b="b" t="t" l="l"/>
            <a:pathLst>
              <a:path h="5008536" w="5866409">
                <a:moveTo>
                  <a:pt x="0" y="0"/>
                </a:moveTo>
                <a:lnTo>
                  <a:pt x="5866409" y="0"/>
                </a:lnTo>
                <a:lnTo>
                  <a:pt x="5866409" y="5008536"/>
                </a:lnTo>
                <a:lnTo>
                  <a:pt x="0" y="50085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068" t="-2091" r="-11989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620984" y="-92358"/>
            <a:ext cx="15511263" cy="10728624"/>
          </a:xfrm>
          <a:custGeom>
            <a:avLst/>
            <a:gdLst/>
            <a:ahLst/>
            <a:cxnLst/>
            <a:rect r="r" b="b" t="t" l="l"/>
            <a:pathLst>
              <a:path h="10728624" w="15511263">
                <a:moveTo>
                  <a:pt x="0" y="0"/>
                </a:moveTo>
                <a:lnTo>
                  <a:pt x="15511263" y="0"/>
                </a:lnTo>
                <a:lnTo>
                  <a:pt x="15511263" y="10728624"/>
                </a:lnTo>
                <a:lnTo>
                  <a:pt x="0" y="107286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400000">
            <a:off x="5202820" y="-4174120"/>
            <a:ext cx="8313625" cy="18719266"/>
            <a:chOff x="0" y="0"/>
            <a:chExt cx="2189597" cy="493017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89597" cy="4930177"/>
            </a:xfrm>
            <a:custGeom>
              <a:avLst/>
              <a:gdLst/>
              <a:ahLst/>
              <a:cxnLst/>
              <a:rect r="r" b="b" t="t" l="l"/>
              <a:pathLst>
                <a:path h="4930177" w="2189597">
                  <a:moveTo>
                    <a:pt x="0" y="0"/>
                  </a:moveTo>
                  <a:lnTo>
                    <a:pt x="2189597" y="0"/>
                  </a:lnTo>
                  <a:lnTo>
                    <a:pt x="2189597" y="4930177"/>
                  </a:lnTo>
                  <a:lnTo>
                    <a:pt x="0" y="4930177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189597" cy="49682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2205465" y="2278529"/>
            <a:ext cx="14308336" cy="5083225"/>
          </a:xfrm>
          <a:custGeom>
            <a:avLst/>
            <a:gdLst/>
            <a:ahLst/>
            <a:cxnLst/>
            <a:rect r="r" b="b" t="t" l="l"/>
            <a:pathLst>
              <a:path h="5083225" w="14308336">
                <a:moveTo>
                  <a:pt x="0" y="0"/>
                </a:moveTo>
                <a:lnTo>
                  <a:pt x="14308336" y="0"/>
                </a:lnTo>
                <a:lnTo>
                  <a:pt x="14308336" y="5083225"/>
                </a:lnTo>
                <a:lnTo>
                  <a:pt x="0" y="50832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611819" y="239393"/>
            <a:ext cx="16453205" cy="78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60"/>
              </a:lnSpc>
            </a:pPr>
            <a:r>
              <a:rPr lang="en-US" sz="8000" spc="-176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 TL;DR LAST TIME AT BSDIES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6609884" y="915273"/>
            <a:ext cx="5923991" cy="8923480"/>
          </a:xfrm>
          <a:custGeom>
            <a:avLst/>
            <a:gdLst/>
            <a:ahLst/>
            <a:cxnLst/>
            <a:rect r="r" b="b" t="t" l="l"/>
            <a:pathLst>
              <a:path h="8923480" w="5923991">
                <a:moveTo>
                  <a:pt x="0" y="0"/>
                </a:moveTo>
                <a:lnTo>
                  <a:pt x="5923990" y="0"/>
                </a:lnTo>
                <a:lnTo>
                  <a:pt x="5923990" y="8923479"/>
                </a:lnTo>
                <a:lnTo>
                  <a:pt x="0" y="89234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45315" y="400050"/>
            <a:ext cx="16956020" cy="718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53"/>
              </a:lnSpc>
            </a:pPr>
            <a:r>
              <a:rPr lang="en-US" sz="7345" spc="-161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WHAT THIS TALK IS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-145311" y="2061382"/>
            <a:ext cx="18735854" cy="15446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59"/>
              </a:lnSpc>
              <a:spcBef>
                <a:spcPct val="0"/>
              </a:spcBef>
            </a:pPr>
            <a:r>
              <a:rPr lang="en-US" sz="4399" spc="-96">
                <a:solidFill>
                  <a:srgbClr val="FFFFFF"/>
                </a:solidFill>
                <a:latin typeface="RQND Pro Wide"/>
                <a:ea typeface="RQND Pro Wide"/>
                <a:cs typeface="RQND Pro Wide"/>
                <a:sym typeface="RQND Pro Wide"/>
              </a:rPr>
              <a:t>A DIVE INT</a:t>
            </a:r>
            <a:r>
              <a:rPr lang="en-US" sz="4399" spc="-96">
                <a:solidFill>
                  <a:srgbClr val="FFFFFF"/>
                </a:solidFill>
                <a:latin typeface="RQND Pro Wide"/>
                <a:ea typeface="RQND Pro Wide"/>
                <a:cs typeface="RQND Pro Wide"/>
                <a:sym typeface="RQND Pro Wide"/>
              </a:rPr>
              <a:t>O APPLE’S INVISIBLE SECURITY WALLS — FROM USERLAND TO GPU.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35910" y="3877577"/>
            <a:ext cx="18130769" cy="8134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12"/>
              </a:lnSpc>
              <a:spcBef>
                <a:spcPct val="0"/>
              </a:spcBef>
            </a:pPr>
            <a:r>
              <a:rPr lang="en-US" sz="4723" spc="-103">
                <a:solidFill>
                  <a:srgbClr val="FFFFFF"/>
                </a:solidFill>
                <a:latin typeface="RQND Pro Wide"/>
                <a:ea typeface="RQND Pro Wide"/>
                <a:cs typeface="RQND Pro Wide"/>
                <a:sym typeface="RQND Pro Wide"/>
              </a:rPr>
              <a:t>H</a:t>
            </a:r>
            <a:r>
              <a:rPr lang="en-US" sz="4723" spc="-103">
                <a:solidFill>
                  <a:srgbClr val="FFFFFF"/>
                </a:solidFill>
                <a:latin typeface="RQND Pro Wide"/>
                <a:ea typeface="RQND Pro Wide"/>
                <a:cs typeface="RQND Pro Wide"/>
                <a:sym typeface="RQND Pro Wide"/>
              </a:rPr>
              <a:t>OW “NO JAILBREAK” DOESN’T MEAN “NO ACCESS”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14590" y="5057775"/>
            <a:ext cx="17973410" cy="1517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80"/>
              </a:lnSpc>
              <a:spcBef>
                <a:spcPct val="0"/>
              </a:spcBef>
            </a:pPr>
            <a:r>
              <a:rPr lang="en-US" sz="4343" spc="-95">
                <a:solidFill>
                  <a:srgbClr val="FFFFFF"/>
                </a:solidFill>
                <a:latin typeface="RQND Pro Wide"/>
                <a:ea typeface="RQND Pro Wide"/>
                <a:cs typeface="RQND Pro Wide"/>
                <a:sym typeface="RQND Pro Wide"/>
              </a:rPr>
              <a:t>GPU D</a:t>
            </a:r>
            <a:r>
              <a:rPr lang="en-US" sz="4343" spc="-95">
                <a:solidFill>
                  <a:srgbClr val="FFFFFF"/>
                </a:solidFill>
                <a:latin typeface="RQND Pro Wide"/>
                <a:ea typeface="RQND Pro Wide"/>
                <a:cs typeface="RQND Pro Wide"/>
                <a:sym typeface="RQND Pro Wide"/>
              </a:rPr>
              <a:t>RIVERS &amp; RADIO STACKS AS PRIVILEGED SURFACES EVEN WITHOUT JAILBREAKS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15047" y="7977285"/>
            <a:ext cx="16972497" cy="7639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59"/>
              </a:lnSpc>
              <a:spcBef>
                <a:spcPct val="0"/>
              </a:spcBef>
            </a:pPr>
            <a:r>
              <a:rPr lang="en-US" sz="4399" spc="-96">
                <a:solidFill>
                  <a:srgbClr val="FFFFFF"/>
                </a:solidFill>
                <a:latin typeface="RQND Pro Wide"/>
                <a:ea typeface="RQND Pro Wide"/>
                <a:cs typeface="RQND Pro Wide"/>
                <a:sym typeface="RQND Pro Wide"/>
              </a:rPr>
              <a:t>AND YEAH… SOME CHAOS, DEM</a:t>
            </a:r>
            <a:r>
              <a:rPr lang="en-US" sz="4399" spc="-96">
                <a:solidFill>
                  <a:srgbClr val="FFFFFF"/>
                </a:solidFill>
                <a:latin typeface="RQND Pro Wide"/>
                <a:ea typeface="RQND Pro Wide"/>
                <a:cs typeface="RQND Pro Wide"/>
                <a:sym typeface="RQND Pro Wide"/>
              </a:rPr>
              <a:t>OS, AND PROBABLY A RAP.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-219524" y="6937075"/>
            <a:ext cx="19041638" cy="7639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59"/>
              </a:lnSpc>
              <a:spcBef>
                <a:spcPct val="0"/>
              </a:spcBef>
            </a:pPr>
            <a:r>
              <a:rPr lang="en-US" sz="4399" spc="-96">
                <a:solidFill>
                  <a:srgbClr val="FFFFFF"/>
                </a:solidFill>
                <a:latin typeface="RQND Pro Wide"/>
                <a:ea typeface="RQND Pro Wide"/>
                <a:cs typeface="RQND Pro Wide"/>
                <a:sym typeface="RQND Pro Wide"/>
              </a:rPr>
              <a:t>REAL DEMOS: SANDBOX DETECTION DEM</a:t>
            </a:r>
            <a:r>
              <a:rPr lang="en-US" sz="4399" spc="-96">
                <a:solidFill>
                  <a:srgbClr val="FFFFFF"/>
                </a:solidFill>
                <a:latin typeface="RQND Pro Wide"/>
                <a:ea typeface="RQND Pro Wide"/>
                <a:cs typeface="RQND Pro Wide"/>
                <a:sym typeface="RQND Pro Wide"/>
              </a:rPr>
              <a:t>O + GPU LIVE DEMO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45315" y="400050"/>
            <a:ext cx="16956020" cy="718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53"/>
              </a:lnSpc>
            </a:pPr>
            <a:r>
              <a:rPr lang="en-US" sz="7345" spc="-161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 WHAT THIS TALK IS NOT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1424282" y="2178442"/>
            <a:ext cx="15439437" cy="6916504"/>
            <a:chOff x="0" y="0"/>
            <a:chExt cx="4066354" cy="182163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066354" cy="1821631"/>
            </a:xfrm>
            <a:custGeom>
              <a:avLst/>
              <a:gdLst/>
              <a:ahLst/>
              <a:cxnLst/>
              <a:rect r="r" b="b" t="t" l="l"/>
              <a:pathLst>
                <a:path h="1821631" w="4066354">
                  <a:moveTo>
                    <a:pt x="0" y="0"/>
                  </a:moveTo>
                  <a:lnTo>
                    <a:pt x="4066354" y="0"/>
                  </a:lnTo>
                  <a:lnTo>
                    <a:pt x="4066354" y="1821631"/>
                  </a:lnTo>
                  <a:lnTo>
                    <a:pt x="0" y="1821631"/>
                  </a:lnTo>
                  <a:close/>
                </a:path>
              </a:pathLst>
            </a:custGeom>
            <a:solidFill>
              <a:srgbClr val="000000"/>
            </a:solidFill>
            <a:ln w="476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4066354" cy="186925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77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822189" y="2668350"/>
            <a:ext cx="14903087" cy="67726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11"/>
              </a:lnSpc>
            </a:pPr>
            <a:r>
              <a:rPr lang="en-US" sz="4436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 polished corporate deck with 180 slides</a:t>
            </a:r>
          </a:p>
          <a:p>
            <a:pPr algn="ctr">
              <a:lnSpc>
                <a:spcPts val="6211"/>
              </a:lnSpc>
            </a:pPr>
          </a:p>
          <a:p>
            <a:pPr algn="ctr">
              <a:lnSpc>
                <a:spcPts val="6211"/>
              </a:lnSpc>
            </a:pPr>
            <a:r>
              <a:rPr lang="en-US" sz="4436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 full jailbreak walkthough (if need that go to nullcon)</a:t>
            </a:r>
          </a:p>
          <a:p>
            <a:pPr algn="ctr">
              <a:lnSpc>
                <a:spcPts val="6211"/>
              </a:lnSpc>
            </a:pPr>
          </a:p>
          <a:p>
            <a:pPr algn="ctr">
              <a:lnSpc>
                <a:spcPts val="7177"/>
              </a:lnSpc>
            </a:pPr>
            <a:r>
              <a:rPr lang="en-US" sz="5126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“All exploits revealed” (sorry, not today)</a:t>
            </a:r>
          </a:p>
          <a:p>
            <a:pPr algn="ctr">
              <a:lnSpc>
                <a:spcPts val="7177"/>
              </a:lnSpc>
            </a:pPr>
          </a:p>
          <a:p>
            <a:pPr algn="ctr">
              <a:lnSpc>
                <a:spcPts val="7177"/>
              </a:lnSpc>
            </a:pPr>
            <a:r>
              <a:rPr lang="en-US" sz="5126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 quiet academic lecture (nah, we’re memeing)</a:t>
            </a:r>
          </a:p>
          <a:p>
            <a:pPr algn="ctr">
              <a:lnSpc>
                <a:spcPts val="7177"/>
              </a:lnSpc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65990" y="651386"/>
            <a:ext cx="16956020" cy="18725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53"/>
              </a:lnSpc>
            </a:pPr>
            <a:r>
              <a:rPr lang="en-US" sz="7345" spc="-161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THE WALLED GARDEN CONCEPT</a:t>
            </a:r>
          </a:p>
          <a:p>
            <a:pPr algn="ctr">
              <a:lnSpc>
                <a:spcPts val="4553"/>
              </a:lnSpc>
            </a:pPr>
          </a:p>
          <a:p>
            <a:pPr algn="ctr">
              <a:lnSpc>
                <a:spcPts val="4553"/>
              </a:lnSpc>
            </a:pPr>
          </a:p>
        </p:txBody>
      </p:sp>
      <p:grpSp>
        <p:nvGrpSpPr>
          <p:cNvPr name="Group 3" id="3"/>
          <p:cNvGrpSpPr/>
          <p:nvPr/>
        </p:nvGrpSpPr>
        <p:grpSpPr>
          <a:xfrm rot="0">
            <a:off x="1424282" y="2178442"/>
            <a:ext cx="15439437" cy="6916504"/>
            <a:chOff x="0" y="0"/>
            <a:chExt cx="4066354" cy="182163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066354" cy="1821631"/>
            </a:xfrm>
            <a:custGeom>
              <a:avLst/>
              <a:gdLst/>
              <a:ahLst/>
              <a:cxnLst/>
              <a:rect r="r" b="b" t="t" l="l"/>
              <a:pathLst>
                <a:path h="1821631" w="4066354">
                  <a:moveTo>
                    <a:pt x="0" y="0"/>
                  </a:moveTo>
                  <a:lnTo>
                    <a:pt x="4066354" y="0"/>
                  </a:lnTo>
                  <a:lnTo>
                    <a:pt x="4066354" y="1821631"/>
                  </a:lnTo>
                  <a:lnTo>
                    <a:pt x="0" y="1821631"/>
                  </a:lnTo>
                  <a:close/>
                </a:path>
              </a:pathLst>
            </a:custGeom>
            <a:solidFill>
              <a:srgbClr val="000000"/>
            </a:solidFill>
            <a:ln w="476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4066354" cy="186925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77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822189" y="2668350"/>
            <a:ext cx="14903087" cy="51950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11"/>
              </a:lnSpc>
            </a:pPr>
            <a:r>
              <a:rPr lang="en-US" sz="4436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The garden = sandbox + entitlements + code signing + SEP + AMFI</a:t>
            </a:r>
          </a:p>
          <a:p>
            <a:pPr algn="ctr">
              <a:lnSpc>
                <a:spcPts val="7177"/>
              </a:lnSpc>
            </a:pPr>
          </a:p>
          <a:p>
            <a:pPr algn="ctr">
              <a:lnSpc>
                <a:spcPts val="7177"/>
              </a:lnSpc>
            </a:pPr>
            <a:r>
              <a:rPr lang="en-US" sz="5126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Aim: protect kernel, IPC, and key material (keybags, biometrics)</a:t>
            </a:r>
          </a:p>
          <a:p>
            <a:pPr algn="ctr">
              <a:lnSpc>
                <a:spcPts val="7177"/>
              </a:lnSpc>
            </a:pP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400000">
            <a:off x="4987187" y="-2977324"/>
            <a:ext cx="8313625" cy="18719266"/>
            <a:chOff x="0" y="0"/>
            <a:chExt cx="2189597" cy="493017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89597" cy="4930177"/>
            </a:xfrm>
            <a:custGeom>
              <a:avLst/>
              <a:gdLst/>
              <a:ahLst/>
              <a:cxnLst/>
              <a:rect r="r" b="b" t="t" l="l"/>
              <a:pathLst>
                <a:path h="4930177" w="2189597">
                  <a:moveTo>
                    <a:pt x="0" y="0"/>
                  </a:moveTo>
                  <a:lnTo>
                    <a:pt x="2189597" y="0"/>
                  </a:lnTo>
                  <a:lnTo>
                    <a:pt x="2189597" y="4930177"/>
                  </a:lnTo>
                  <a:lnTo>
                    <a:pt x="0" y="4930177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189597" cy="49682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806095" y="4056830"/>
            <a:ext cx="16453205" cy="78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60"/>
              </a:lnSpc>
            </a:pPr>
            <a:r>
              <a:rPr lang="en-US" sz="8000" spc="-176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SECTION 2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529897" y="4972050"/>
            <a:ext cx="7228205" cy="13874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  <a:spcBef>
                <a:spcPct val="0"/>
              </a:spcBef>
            </a:pPr>
            <a:r>
              <a:rPr lang="en-US" sz="8000" spc="-176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THE SANDBOX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400000">
            <a:off x="4987187" y="-2977324"/>
            <a:ext cx="8313625" cy="18719266"/>
            <a:chOff x="0" y="0"/>
            <a:chExt cx="2189597" cy="493017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89597" cy="4930177"/>
            </a:xfrm>
            <a:custGeom>
              <a:avLst/>
              <a:gdLst/>
              <a:ahLst/>
              <a:cxnLst/>
              <a:rect r="r" b="b" t="t" l="l"/>
              <a:pathLst>
                <a:path h="4930177" w="2189597">
                  <a:moveTo>
                    <a:pt x="0" y="0"/>
                  </a:moveTo>
                  <a:lnTo>
                    <a:pt x="2189597" y="0"/>
                  </a:lnTo>
                  <a:lnTo>
                    <a:pt x="2189597" y="4930177"/>
                  </a:lnTo>
                  <a:lnTo>
                    <a:pt x="0" y="4930177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189597" cy="49682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238208" y="239393"/>
            <a:ext cx="17811583" cy="78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60"/>
              </a:lnSpc>
            </a:pPr>
            <a:r>
              <a:rPr lang="en-US" sz="8000" spc="-176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SA</a:t>
            </a:r>
            <a:r>
              <a:rPr lang="en-US" sz="8000" spc="-176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NDBOX OVERVIEW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32733" y="2163140"/>
            <a:ext cx="17022535" cy="29803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778"/>
              </a:lnSpc>
            </a:pPr>
            <a:r>
              <a:rPr lang="en-US" b="true" sz="3412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 sandb</a:t>
            </a:r>
            <a:r>
              <a:rPr lang="en-US" b="true" sz="3412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ox is a technology that protects an underlying system, by limiting the operations an app that runs on the system can perform</a:t>
            </a:r>
          </a:p>
          <a:p>
            <a:pPr algn="just">
              <a:lnSpc>
                <a:spcPts val="4778"/>
              </a:lnSpc>
            </a:pPr>
          </a:p>
          <a:p>
            <a:pPr algn="just">
              <a:lnSpc>
                <a:spcPts val="4778"/>
              </a:lnSpc>
            </a:pPr>
            <a:r>
              <a:rPr lang="en-US" b="true" sz="3412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○ White-list, obviously, so sandbox technologies specify</a:t>
            </a:r>
          </a:p>
          <a:p>
            <a:pPr algn="just">
              <a:lnSpc>
                <a:spcPts val="4778"/>
              </a:lnSpc>
            </a:pPr>
            <a:r>
              <a:rPr lang="en-US" b="true" sz="3412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what is allowed (policies or profiles)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38208" y="5677865"/>
            <a:ext cx="16462203" cy="4180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78"/>
              </a:lnSpc>
              <a:spcBef>
                <a:spcPct val="0"/>
              </a:spcBef>
            </a:pPr>
            <a:r>
              <a:rPr lang="en-US" b="true" sz="3412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On iOS the sandb</a:t>
            </a:r>
            <a:r>
              <a:rPr lang="en-US" b="true" sz="3412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ox protects mainly two resources of the underlying system</a:t>
            </a:r>
          </a:p>
          <a:p>
            <a:pPr algn="l">
              <a:lnSpc>
                <a:spcPts val="4778"/>
              </a:lnSpc>
              <a:spcBef>
                <a:spcPct val="0"/>
              </a:spcBef>
            </a:pPr>
          </a:p>
          <a:p>
            <a:pPr algn="l">
              <a:lnSpc>
                <a:spcPts val="4778"/>
              </a:lnSpc>
              <a:spcBef>
                <a:spcPct val="0"/>
              </a:spcBef>
            </a:pPr>
            <a:r>
              <a:rPr lang="en-US" b="true" sz="3412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○ The kernel and its drivers (kernel extensions)</a:t>
            </a:r>
          </a:p>
          <a:p>
            <a:pPr algn="l">
              <a:lnSpc>
                <a:spcPts val="4778"/>
              </a:lnSpc>
              <a:spcBef>
                <a:spcPct val="0"/>
              </a:spcBef>
            </a:pPr>
          </a:p>
          <a:p>
            <a:pPr algn="l">
              <a:lnSpc>
                <a:spcPts val="4778"/>
              </a:lnSpc>
              <a:spcBef>
                <a:spcPct val="0"/>
              </a:spcBef>
            </a:pPr>
            <a:r>
              <a:rPr lang="en-US" b="true" sz="3412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○ IPC (XPC, NSXPC, etc.) system services</a:t>
            </a:r>
          </a:p>
          <a:p>
            <a:pPr algn="l">
              <a:lnSpc>
                <a:spcPts val="4778"/>
              </a:lnSpc>
              <a:spcBef>
                <a:spcPct val="0"/>
              </a:spcBef>
            </a:pPr>
          </a:p>
          <a:p>
            <a:pPr algn="l">
              <a:lnSpc>
                <a:spcPts val="4778"/>
              </a:lnSpc>
              <a:spcBef>
                <a:spcPct val="0"/>
              </a:spcBef>
            </a:pPr>
            <a:r>
              <a:rPr lang="en-US" b="true" sz="3412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○ Others too (e.g. parts of the filesystem)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816366" y="419734"/>
            <a:ext cx="16162179" cy="9293253"/>
          </a:xfrm>
          <a:custGeom>
            <a:avLst/>
            <a:gdLst/>
            <a:ahLst/>
            <a:cxnLst/>
            <a:rect r="r" b="b" t="t" l="l"/>
            <a:pathLst>
              <a:path h="9293253" w="16162179">
                <a:moveTo>
                  <a:pt x="0" y="0"/>
                </a:moveTo>
                <a:lnTo>
                  <a:pt x="16162178" y="0"/>
                </a:lnTo>
                <a:lnTo>
                  <a:pt x="16162178" y="9293253"/>
                </a:lnTo>
                <a:lnTo>
                  <a:pt x="0" y="92932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390525"/>
            <a:ext cx="16656814" cy="12700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60"/>
              </a:lnSpc>
            </a:pPr>
            <a:r>
              <a:rPr lang="en-US" sz="7194" spc="-158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SANDBOX VS PRIVILEGE ESCALATION</a:t>
            </a:r>
          </a:p>
          <a:p>
            <a:pPr algn="ctr">
              <a:lnSpc>
                <a:spcPts val="4460"/>
              </a:lnSpc>
            </a:pPr>
          </a:p>
        </p:txBody>
      </p:sp>
      <p:sp>
        <p:nvSpPr>
          <p:cNvPr name="TextBox 3" id="3"/>
          <p:cNvSpPr txBox="true"/>
          <p:nvPr/>
        </p:nvSpPr>
        <p:spPr>
          <a:xfrm rot="0">
            <a:off x="178008" y="1584398"/>
            <a:ext cx="17886288" cy="88002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11"/>
              </a:lnSpc>
            </a:pPr>
            <a:r>
              <a:rPr lang="en-US" sz="3936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Apple introduced the sandbox in iOS 2.0 and relies on it a lot</a:t>
            </a:r>
          </a:p>
          <a:p>
            <a:pPr algn="ctr">
              <a:lnSpc>
                <a:spcPts val="5511"/>
              </a:lnSpc>
            </a:pPr>
            <a:r>
              <a:rPr lang="en-US" sz="3936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for limiting privilege escalation and post-exploitation</a:t>
            </a:r>
          </a:p>
          <a:p>
            <a:pPr algn="l">
              <a:lnSpc>
                <a:spcPts val="5511"/>
              </a:lnSpc>
            </a:pPr>
          </a:p>
          <a:p>
            <a:pPr algn="l" marL="849905" indent="-424953" lvl="1">
              <a:lnSpc>
                <a:spcPts val="5511"/>
              </a:lnSpc>
              <a:buFont typeface="Arial"/>
              <a:buChar char="•"/>
            </a:pPr>
            <a:r>
              <a:rPr lang="en-US" b="true" sz="3936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Every iOS release keeps reducing the surface accessible</a:t>
            </a:r>
          </a:p>
          <a:p>
            <a:pPr algn="l">
              <a:lnSpc>
                <a:spcPts val="5511"/>
              </a:lnSpc>
            </a:pPr>
            <a:r>
              <a:rPr lang="en-US" sz="3936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from within the sandbox</a:t>
            </a:r>
          </a:p>
          <a:p>
            <a:pPr algn="l" marL="849905" indent="-424953" lvl="1">
              <a:lnSpc>
                <a:spcPts val="5511"/>
              </a:lnSpc>
              <a:buFont typeface="Arial"/>
              <a:buChar char="•"/>
            </a:pPr>
            <a:r>
              <a:rPr lang="en-US" b="true" sz="3936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Sandbox escape, then kernel interface to LPE</a:t>
            </a:r>
          </a:p>
          <a:p>
            <a:pPr algn="ctr">
              <a:lnSpc>
                <a:spcPts val="7177"/>
              </a:lnSpc>
            </a:pPr>
          </a:p>
          <a:p>
            <a:pPr algn="ctr">
              <a:lnSpc>
                <a:spcPts val="5637"/>
              </a:lnSpc>
            </a:pPr>
            <a:r>
              <a:rPr lang="en-US" sz="4026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Apps are placed in a container (app sandbox) by default</a:t>
            </a:r>
          </a:p>
          <a:p>
            <a:pPr algn="l" marL="869364" indent="-434682" lvl="1">
              <a:lnSpc>
                <a:spcPts val="5637"/>
              </a:lnSpc>
              <a:buFont typeface="Arial"/>
              <a:buChar char="•"/>
            </a:pPr>
            <a:r>
              <a:rPr lang="en-US" b="true" sz="4026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They don't need to do anything code-wise (or in anyotherway)</a:t>
            </a:r>
          </a:p>
          <a:p>
            <a:pPr algn="l" marL="869364" indent="-434682" lvl="1">
              <a:lnSpc>
                <a:spcPts val="5637"/>
              </a:lnSpc>
              <a:buFont typeface="Arial"/>
              <a:buChar char="•"/>
            </a:pPr>
            <a:r>
              <a:rPr lang="en-US" b="true" sz="4026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AMFI (Apple Mobile File Integrity) for code signing and </a:t>
            </a:r>
            <a:r>
              <a:rPr lang="en-US" b="true" sz="4026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entitlements (not discussed - out of scope)</a:t>
            </a:r>
          </a:p>
          <a:p>
            <a:pPr algn="ctr">
              <a:lnSpc>
                <a:spcPts val="7177"/>
              </a:lnSpc>
            </a:pP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390525"/>
            <a:ext cx="16656814" cy="7047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60"/>
              </a:lnSpc>
            </a:pPr>
            <a:r>
              <a:rPr lang="en-US" sz="7194" spc="-158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IO</a:t>
            </a:r>
            <a:r>
              <a:rPr lang="en-US" sz="7194" spc="-158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S SANDBOX IMPLEMENTATION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00856" y="2056307"/>
            <a:ext cx="17886288" cy="78573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11"/>
              </a:lnSpc>
            </a:pPr>
            <a:r>
              <a:rPr lang="en-US" sz="3936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Based on the TrustedBSD (FreeBSD) MACF (Mandatory</a:t>
            </a:r>
          </a:p>
          <a:p>
            <a:pPr algn="ctr">
              <a:lnSpc>
                <a:spcPts val="5511"/>
              </a:lnSpc>
            </a:pPr>
            <a:r>
              <a:rPr lang="en-US" sz="3936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Access Contro</a:t>
            </a:r>
            <a:r>
              <a:rPr lang="en-US" sz="3936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 Framework)</a:t>
            </a:r>
          </a:p>
          <a:p>
            <a:pPr algn="l">
              <a:lnSpc>
                <a:spcPts val="5511"/>
              </a:lnSpc>
            </a:pPr>
          </a:p>
          <a:p>
            <a:pPr algn="l" marL="849905" indent="-424953" lvl="1">
              <a:lnSpc>
                <a:spcPts val="5511"/>
              </a:lnSpc>
              <a:buFont typeface="Arial"/>
              <a:buChar char="•"/>
            </a:pPr>
            <a:r>
              <a:rPr lang="en-US" b="true" sz="3936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MAC: s</a:t>
            </a:r>
            <a:r>
              <a:rPr lang="en-US" b="true" sz="3936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ecurity policy is centrally controlled by a security policy administ</a:t>
            </a:r>
            <a:r>
              <a:rPr lang="en-US" b="true" sz="3936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rator; Apple in our case</a:t>
            </a:r>
          </a:p>
          <a:p>
            <a:pPr algn="l" marL="849905" indent="-424953" lvl="1">
              <a:lnSpc>
                <a:spcPts val="5511"/>
              </a:lnSpc>
              <a:buFont typeface="Arial"/>
              <a:buChar char="•"/>
            </a:pPr>
            <a:r>
              <a:rPr lang="en-US" b="true" sz="3936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Users </a:t>
            </a:r>
            <a:r>
              <a:rPr lang="en-US" b="true" sz="3936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do not have the ability to override the policy and, </a:t>
            </a:r>
            <a:r>
              <a:rPr lang="en-US" b="true" sz="3936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for example, grant access to files that would otherwise be </a:t>
            </a:r>
            <a:r>
              <a:rPr lang="en-US" b="true" sz="3936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restricted</a:t>
            </a:r>
          </a:p>
          <a:p>
            <a:pPr algn="l" marL="849905" indent="-424953" lvl="1">
              <a:lnSpc>
                <a:spcPts val="5511"/>
              </a:lnSpc>
              <a:buFont typeface="Arial"/>
              <a:buChar char="•"/>
            </a:pPr>
            <a:r>
              <a:rPr lang="en-US" b="true" sz="3936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Not even ones they own/created</a:t>
            </a:r>
          </a:p>
          <a:p>
            <a:pPr algn="l">
              <a:lnSpc>
                <a:spcPts val="5637"/>
              </a:lnSpc>
            </a:pPr>
          </a:p>
          <a:p>
            <a:pPr algn="l" marL="869364" indent="-434682" lvl="1">
              <a:lnSpc>
                <a:spcPts val="5637"/>
              </a:lnSpc>
              <a:buFont typeface="Arial"/>
              <a:buChar char="•"/>
            </a:pPr>
            <a:r>
              <a:rPr lang="en-US" b="true" sz="4026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Enforced by the kernel</a:t>
            </a:r>
          </a:p>
          <a:p>
            <a:pPr algn="ctr">
              <a:lnSpc>
                <a:spcPts val="7177"/>
              </a:lnSpc>
            </a:pP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390525"/>
            <a:ext cx="16656814" cy="7047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60"/>
              </a:lnSpc>
            </a:pPr>
            <a:r>
              <a:rPr lang="en-US" sz="7194" spc="-158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IO</a:t>
            </a:r>
            <a:r>
              <a:rPr lang="en-US" sz="7194" spc="-158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S SANDBOX IMPLEMENTATION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00856" y="2056307"/>
            <a:ext cx="17886288" cy="78573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11"/>
              </a:lnSpc>
            </a:pPr>
            <a:r>
              <a:rPr lang="en-US" sz="3936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Based on the TrustedBSD (FreeBSD) MACF (Mandatory</a:t>
            </a:r>
          </a:p>
          <a:p>
            <a:pPr algn="ctr">
              <a:lnSpc>
                <a:spcPts val="5511"/>
              </a:lnSpc>
            </a:pPr>
            <a:r>
              <a:rPr lang="en-US" sz="3936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Access Contro</a:t>
            </a:r>
            <a:r>
              <a:rPr lang="en-US" sz="3936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 Framework)</a:t>
            </a:r>
          </a:p>
          <a:p>
            <a:pPr algn="l">
              <a:lnSpc>
                <a:spcPts val="5511"/>
              </a:lnSpc>
            </a:pPr>
          </a:p>
          <a:p>
            <a:pPr algn="l" marL="849905" indent="-424953" lvl="1">
              <a:lnSpc>
                <a:spcPts val="5511"/>
              </a:lnSpc>
              <a:buFont typeface="Arial"/>
              <a:buChar char="•"/>
            </a:pPr>
            <a:r>
              <a:rPr lang="en-US" b="true" sz="3936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MAC: s</a:t>
            </a:r>
            <a:r>
              <a:rPr lang="en-US" b="true" sz="3936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ecurity policy is centrally controlled by a security policy administ</a:t>
            </a:r>
            <a:r>
              <a:rPr lang="en-US" b="true" sz="3936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rator; Apple in our case</a:t>
            </a:r>
          </a:p>
          <a:p>
            <a:pPr algn="l" marL="849905" indent="-424953" lvl="1">
              <a:lnSpc>
                <a:spcPts val="5511"/>
              </a:lnSpc>
              <a:buFont typeface="Arial"/>
              <a:buChar char="•"/>
            </a:pPr>
            <a:r>
              <a:rPr lang="en-US" b="true" sz="3936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Users </a:t>
            </a:r>
            <a:r>
              <a:rPr lang="en-US" b="true" sz="3936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do not have the ability to override the policy and, </a:t>
            </a:r>
            <a:r>
              <a:rPr lang="en-US" b="true" sz="3936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for example, grant access to files that would otherwise be </a:t>
            </a:r>
            <a:r>
              <a:rPr lang="en-US" b="true" sz="3936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restricted</a:t>
            </a:r>
          </a:p>
          <a:p>
            <a:pPr algn="l" marL="849905" indent="-424953" lvl="1">
              <a:lnSpc>
                <a:spcPts val="5511"/>
              </a:lnSpc>
              <a:buFont typeface="Arial"/>
              <a:buChar char="•"/>
            </a:pPr>
            <a:r>
              <a:rPr lang="en-US" b="true" sz="3936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Not even ones they own/created</a:t>
            </a:r>
          </a:p>
          <a:p>
            <a:pPr algn="l">
              <a:lnSpc>
                <a:spcPts val="5637"/>
              </a:lnSpc>
            </a:pPr>
          </a:p>
          <a:p>
            <a:pPr algn="l" marL="869364" indent="-434682" lvl="1">
              <a:lnSpc>
                <a:spcPts val="5637"/>
              </a:lnSpc>
              <a:buFont typeface="Arial"/>
              <a:buChar char="•"/>
            </a:pPr>
            <a:r>
              <a:rPr lang="en-US" b="true" sz="4026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Enforced by the kernel</a:t>
            </a:r>
          </a:p>
          <a:p>
            <a:pPr algn="ctr">
              <a:lnSpc>
                <a:spcPts val="7177"/>
              </a:lnSpc>
            </a:pP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00856" y="2056307"/>
            <a:ext cx="17886288" cy="50379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11"/>
              </a:lnSpc>
            </a:pPr>
            <a:r>
              <a:rPr lang="en-US" sz="3936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IOKit drivers allow the getting/setting of their properties fro</a:t>
            </a:r>
            <a:r>
              <a:rPr lang="en-US" sz="3936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 </a:t>
            </a:r>
            <a:r>
              <a:rPr lang="en-US" sz="3936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userland</a:t>
            </a:r>
          </a:p>
          <a:p>
            <a:pPr algn="l">
              <a:lnSpc>
                <a:spcPts val="5511"/>
              </a:lnSpc>
            </a:pPr>
          </a:p>
          <a:p>
            <a:pPr algn="l" marL="849905" indent="-424953" lvl="1">
              <a:lnSpc>
                <a:spcPts val="5511"/>
              </a:lnSpc>
              <a:buFont typeface="Arial"/>
              <a:buChar char="•"/>
            </a:pPr>
            <a:r>
              <a:rPr lang="en-US" b="true" sz="3936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Us</a:t>
            </a:r>
            <a:r>
              <a:rPr lang="en-US" b="true" sz="3936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erland API leads to kernel function</a:t>
            </a:r>
          </a:p>
          <a:p>
            <a:pPr algn="ctr">
              <a:lnSpc>
                <a:spcPts val="5511"/>
              </a:lnSpc>
            </a:pPr>
            <a:r>
              <a:rPr lang="en-US" sz="3936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is_io_regist</a:t>
            </a:r>
            <a:r>
              <a:rPr lang="en-US" sz="3936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ry_entry_get_property</a:t>
            </a:r>
          </a:p>
          <a:p>
            <a:pPr algn="ctr">
              <a:lnSpc>
                <a:spcPts val="5511"/>
              </a:lnSpc>
            </a:pPr>
          </a:p>
          <a:p>
            <a:pPr algn="l" marL="849905" indent="-424953" lvl="1">
              <a:lnSpc>
                <a:spcPts val="5511"/>
              </a:lnSpc>
              <a:buFont typeface="Arial"/>
              <a:buChar char="•"/>
            </a:pPr>
            <a:r>
              <a:rPr lang="en-US" b="true" sz="3936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MACF </a:t>
            </a:r>
            <a:r>
              <a:rPr lang="en-US" b="true" sz="3936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spec</a:t>
            </a:r>
            <a:r>
              <a:rPr lang="en-US" b="true" sz="3936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ific code additi</a:t>
            </a:r>
            <a:r>
              <a:rPr lang="en-US" b="true" sz="3936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on (#ifdef CONFIG_MACF)</a:t>
            </a:r>
          </a:p>
          <a:p>
            <a:pPr algn="ctr">
              <a:lnSpc>
                <a:spcPts val="7177"/>
              </a:lnSpc>
            </a:pP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3191101" y="6300498"/>
            <a:ext cx="11179784" cy="3711923"/>
          </a:xfrm>
          <a:custGeom>
            <a:avLst/>
            <a:gdLst/>
            <a:ahLst/>
            <a:cxnLst/>
            <a:rect r="r" b="b" t="t" l="l"/>
            <a:pathLst>
              <a:path h="3711923" w="11179784">
                <a:moveTo>
                  <a:pt x="0" y="0"/>
                </a:moveTo>
                <a:lnTo>
                  <a:pt x="11179784" y="0"/>
                </a:lnTo>
                <a:lnTo>
                  <a:pt x="11179784" y="3711923"/>
                </a:lnTo>
                <a:lnTo>
                  <a:pt x="0" y="371192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390525"/>
            <a:ext cx="16656814" cy="7047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60"/>
              </a:lnSpc>
            </a:pPr>
            <a:r>
              <a:rPr lang="en-US" sz="7194" spc="-158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IOKIT</a:t>
            </a:r>
            <a:r>
              <a:rPr lang="en-US" sz="7194" spc="-158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 PROPERTIES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87583" y="3296509"/>
            <a:ext cx="14684887" cy="6516419"/>
          </a:xfrm>
          <a:custGeom>
            <a:avLst/>
            <a:gdLst/>
            <a:ahLst/>
            <a:cxnLst/>
            <a:rect r="r" b="b" t="t" l="l"/>
            <a:pathLst>
              <a:path h="6516419" w="14684887">
                <a:moveTo>
                  <a:pt x="0" y="0"/>
                </a:moveTo>
                <a:lnTo>
                  <a:pt x="14684887" y="0"/>
                </a:lnTo>
                <a:lnTo>
                  <a:pt x="14684887" y="6516419"/>
                </a:lnTo>
                <a:lnTo>
                  <a:pt x="0" y="6516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00856" y="1747751"/>
            <a:ext cx="17886288" cy="22566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11"/>
              </a:lnSpc>
            </a:pPr>
            <a:r>
              <a:rPr lang="en-US" sz="3936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One example of an entry function to MACF for making an access control decision (IOKit get property her</a:t>
            </a:r>
            <a:r>
              <a:rPr lang="en-US" sz="3936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e)</a:t>
            </a:r>
          </a:p>
          <a:p>
            <a:pPr algn="ctr">
              <a:lnSpc>
                <a:spcPts val="7177"/>
              </a:lnSpc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401671" y="390525"/>
            <a:ext cx="17484658" cy="7047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60"/>
              </a:lnSpc>
            </a:pPr>
            <a:r>
              <a:rPr lang="en-US" sz="7194" spc="-158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MAC_IOKIT_CHECK_GET_</a:t>
            </a:r>
            <a:r>
              <a:rPr lang="en-US" sz="7194" spc="-158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PROPERTY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00856" y="2056307"/>
            <a:ext cx="17886288" cy="36472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11"/>
              </a:lnSpc>
            </a:pPr>
            <a:r>
              <a:rPr lang="en-US" sz="3936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Each hook implements a check (implemented in the kern</a:t>
            </a:r>
            <a:r>
              <a:rPr lang="en-US" sz="3936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el)</a:t>
            </a:r>
          </a:p>
          <a:p>
            <a:pPr algn="l" marL="849905" indent="-424953" lvl="1">
              <a:lnSpc>
                <a:spcPts val="5511"/>
              </a:lnSpc>
              <a:buFont typeface="Arial"/>
              <a:buChar char="•"/>
            </a:pPr>
            <a:r>
              <a:rPr lang="en-US" b="true" sz="3936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Specifically called at certain code points as we saw</a:t>
            </a:r>
          </a:p>
          <a:p>
            <a:pPr algn="l" marL="849905" indent="-424953" lvl="1">
              <a:lnSpc>
                <a:spcPts val="5511"/>
              </a:lnSpc>
              <a:buFont typeface="Arial"/>
              <a:buChar char="•"/>
            </a:pPr>
            <a:r>
              <a:rPr lang="en-US" b="true" sz="3936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These hooks/operations are used in profiles</a:t>
            </a:r>
          </a:p>
          <a:p>
            <a:pPr algn="l" marL="849905" indent="-424953" lvl="1">
              <a:lnSpc>
                <a:spcPts val="5511"/>
              </a:lnSpc>
              <a:buFont typeface="Arial"/>
              <a:buChar char="•"/>
            </a:pPr>
            <a:r>
              <a:rPr lang="en-US" b="true" sz="3936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Profiles specify allowed operations and conditions on </a:t>
            </a:r>
            <a:r>
              <a:rPr lang="en-US" b="true" sz="3936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them</a:t>
            </a:r>
          </a:p>
          <a:p>
            <a:pPr algn="ctr">
              <a:lnSpc>
                <a:spcPts val="7177"/>
              </a:lnSpc>
            </a:pP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390525"/>
            <a:ext cx="16656814" cy="7047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60"/>
              </a:lnSpc>
            </a:pPr>
            <a:r>
              <a:rPr lang="en-US" sz="7194" spc="-158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SANDBOX</a:t>
            </a:r>
            <a:r>
              <a:rPr lang="en-US" sz="7194" spc="-158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 PROFILES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0" y="6092884"/>
            <a:ext cx="17886288" cy="36472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11"/>
              </a:lnSpc>
            </a:pPr>
            <a:r>
              <a:rPr lang="en-US" sz="3936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During the kernel’s (or a kext’s) initialization</a:t>
            </a:r>
          </a:p>
          <a:p>
            <a:pPr algn="ctr">
              <a:lnSpc>
                <a:spcPts val="5511"/>
              </a:lnSpc>
            </a:pPr>
            <a:r>
              <a:rPr lang="en-US" sz="3936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</a:t>
            </a:r>
            <a:r>
              <a:rPr lang="en-US" sz="3936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c_policy_register is called</a:t>
            </a:r>
          </a:p>
          <a:p>
            <a:pPr algn="l" marL="849905" indent="-424953" lvl="1">
              <a:lnSpc>
                <a:spcPts val="5511"/>
              </a:lnSpc>
              <a:buFont typeface="Arial"/>
              <a:buChar char="•"/>
            </a:pPr>
            <a:r>
              <a:rPr lang="en-US" b="true" sz="3936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</a:t>
            </a:r>
            <a:r>
              <a:rPr lang="en-US" b="true" sz="3936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egisters hooks (operations) from the mac_policy_ops struct</a:t>
            </a:r>
          </a:p>
          <a:p>
            <a:pPr algn="l" marL="849905" indent="-424953" lvl="1">
              <a:lnSpc>
                <a:spcPts val="5511"/>
              </a:lnSpc>
              <a:buFont typeface="Arial"/>
              <a:buChar char="•"/>
            </a:pPr>
            <a:r>
              <a:rPr lang="en-US" b="true" sz="3936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Calls hook_policy_init which loads the sandbox profil</a:t>
            </a:r>
            <a:r>
              <a:rPr lang="en-US" b="true" sz="3936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es</a:t>
            </a:r>
          </a:p>
          <a:p>
            <a:pPr algn="ctr">
              <a:lnSpc>
                <a:spcPts val="7177"/>
              </a:lnSpc>
            </a:pP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63517" y="2074458"/>
            <a:ext cx="17886288" cy="36472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11"/>
              </a:lnSpc>
            </a:pPr>
            <a:r>
              <a:rPr lang="en-US" sz="3936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Closed source both on iOS and on macOS</a:t>
            </a:r>
          </a:p>
          <a:p>
            <a:pPr algn="l" marL="849905" indent="-424953" lvl="1">
              <a:lnSpc>
                <a:spcPts val="5511"/>
              </a:lnSpc>
              <a:buFont typeface="Arial"/>
              <a:buChar char="•"/>
            </a:pPr>
            <a:r>
              <a:rPr lang="en-US" b="true" sz="3936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Sandbox Profile Language (SBPL) - (Tiny)Scheme</a:t>
            </a:r>
          </a:p>
          <a:p>
            <a:pPr algn="l" marL="849905" indent="-424953" lvl="1">
              <a:lnSpc>
                <a:spcPts val="5511"/>
              </a:lnSpc>
              <a:buFont typeface="Arial"/>
              <a:buChar char="•"/>
            </a:pPr>
            <a:r>
              <a:rPr lang="en-US" b="true" sz="3936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No container.sb there</a:t>
            </a:r>
          </a:p>
          <a:p>
            <a:pPr algn="l">
              <a:lnSpc>
                <a:spcPts val="5511"/>
              </a:lnSpc>
            </a:pPr>
          </a:p>
          <a:p>
            <a:pPr algn="ctr">
              <a:lnSpc>
                <a:spcPts val="7177"/>
              </a:lnSpc>
            </a:pP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390525"/>
            <a:ext cx="16656814" cy="7047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60"/>
              </a:lnSpc>
            </a:pPr>
            <a:r>
              <a:rPr lang="en-US" sz="7194" spc="-158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IOS SANDBOX</a:t>
            </a:r>
            <a:r>
              <a:rPr lang="en-US" sz="7194" spc="-158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 IMPLEMENTATION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763517" y="5947681"/>
            <a:ext cx="17886288" cy="29519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11"/>
              </a:lnSpc>
            </a:pPr>
            <a:r>
              <a:rPr lang="en-US" sz="3936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On iOS profiles compiled and packed in the kext itself</a:t>
            </a:r>
          </a:p>
          <a:p>
            <a:pPr algn="l" marL="849905" indent="-424953" lvl="1">
              <a:lnSpc>
                <a:spcPts val="5511"/>
              </a:lnSpc>
              <a:buFont typeface="Arial"/>
              <a:buChar char="•"/>
            </a:pPr>
            <a:r>
              <a:rPr lang="en-US" b="true" sz="3936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Sandbox.k</a:t>
            </a:r>
            <a:r>
              <a:rPr lang="en-US" b="true" sz="3936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ext binary has no symbols</a:t>
            </a:r>
          </a:p>
          <a:p>
            <a:pPr algn="l" marL="849905" indent="-424953" lvl="1">
              <a:lnSpc>
                <a:spcPts val="5511"/>
              </a:lnSpc>
              <a:buFont typeface="Arial"/>
              <a:buChar char="•"/>
            </a:pPr>
            <a:r>
              <a:rPr lang="en-US" b="true" sz="3936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Only some strings (that can aid symbolization/RE)</a:t>
            </a:r>
          </a:p>
          <a:p>
            <a:pPr algn="ctr">
              <a:lnSpc>
                <a:spcPts val="7177"/>
              </a:lnSpc>
            </a:pP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45713" y="1711450"/>
            <a:ext cx="17886288" cy="50379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11"/>
              </a:lnSpc>
            </a:pPr>
            <a:r>
              <a:rPr lang="en-US" sz="3936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An operation is some action that an app wants to perform</a:t>
            </a:r>
          </a:p>
          <a:p>
            <a:pPr algn="l">
              <a:lnSpc>
                <a:spcPts val="5511"/>
              </a:lnSpc>
            </a:pPr>
            <a:r>
              <a:rPr lang="en-US" sz="3936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that is checked by the sandbox</a:t>
            </a:r>
          </a:p>
          <a:p>
            <a:pPr algn="l" marL="849905" indent="-424953" lvl="1">
              <a:lnSpc>
                <a:spcPts val="5511"/>
              </a:lnSpc>
              <a:buFont typeface="Arial"/>
              <a:buChar char="•"/>
            </a:pPr>
            <a:r>
              <a:rPr lang="en-US" b="true" sz="3936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</a:t>
            </a:r>
            <a:r>
              <a:rPr lang="en-US" b="true" sz="3936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bstract names (labels) corresponding to MACF callbacks</a:t>
            </a:r>
          </a:p>
          <a:p>
            <a:pPr algn="l" marL="849905" indent="-424953" lvl="1">
              <a:lnSpc>
                <a:spcPts val="5511"/>
              </a:lnSpc>
              <a:buFont typeface="Arial"/>
              <a:buChar char="•"/>
            </a:pPr>
            <a:r>
              <a:rPr lang="en-US" b="true" sz="3936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Callbacks defined in security/mac_policy.h</a:t>
            </a:r>
          </a:p>
          <a:p>
            <a:pPr algn="l" marL="849905" indent="-424953" lvl="1">
              <a:lnSpc>
                <a:spcPts val="5511"/>
              </a:lnSpc>
              <a:buFont typeface="Arial"/>
              <a:buChar char="•"/>
            </a:pPr>
            <a:r>
              <a:rPr lang="en-US" b="true" sz="3936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Implemented in the sandbox kext</a:t>
            </a:r>
          </a:p>
          <a:p>
            <a:pPr algn="l">
              <a:lnSpc>
                <a:spcPts val="5511"/>
              </a:lnSpc>
            </a:pPr>
          </a:p>
          <a:p>
            <a:pPr algn="ctr">
              <a:lnSpc>
                <a:spcPts val="7177"/>
              </a:lnSpc>
            </a:pP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132304" y="5716408"/>
            <a:ext cx="16023392" cy="4206141"/>
          </a:xfrm>
          <a:custGeom>
            <a:avLst/>
            <a:gdLst/>
            <a:ahLst/>
            <a:cxnLst/>
            <a:rect r="r" b="b" t="t" l="l"/>
            <a:pathLst>
              <a:path h="4206141" w="16023392">
                <a:moveTo>
                  <a:pt x="0" y="0"/>
                </a:moveTo>
                <a:lnTo>
                  <a:pt x="16023392" y="0"/>
                </a:lnTo>
                <a:lnTo>
                  <a:pt x="16023392" y="4206140"/>
                </a:lnTo>
                <a:lnTo>
                  <a:pt x="0" y="42061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390525"/>
            <a:ext cx="16656814" cy="7047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60"/>
              </a:lnSpc>
            </a:pPr>
            <a:r>
              <a:rPr lang="en-US" sz="7194" spc="-158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O</a:t>
            </a:r>
            <a:r>
              <a:rPr lang="en-US" sz="7194" spc="-158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PERATIONS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90194" y="1471626"/>
            <a:ext cx="11981361" cy="4275308"/>
          </a:xfrm>
          <a:custGeom>
            <a:avLst/>
            <a:gdLst/>
            <a:ahLst/>
            <a:cxnLst/>
            <a:rect r="r" b="b" t="t" l="l"/>
            <a:pathLst>
              <a:path h="4275308" w="11981361">
                <a:moveTo>
                  <a:pt x="0" y="0"/>
                </a:moveTo>
                <a:lnTo>
                  <a:pt x="11981361" y="0"/>
                </a:lnTo>
                <a:lnTo>
                  <a:pt x="11981361" y="4275308"/>
                </a:lnTo>
                <a:lnTo>
                  <a:pt x="0" y="42753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94" t="0" r="-1294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6000881"/>
            <a:ext cx="13066010" cy="1487188"/>
          </a:xfrm>
          <a:custGeom>
            <a:avLst/>
            <a:gdLst/>
            <a:ahLst/>
            <a:cxnLst/>
            <a:rect r="r" b="b" t="t" l="l"/>
            <a:pathLst>
              <a:path h="1487188" w="13066010">
                <a:moveTo>
                  <a:pt x="0" y="0"/>
                </a:moveTo>
                <a:lnTo>
                  <a:pt x="13066010" y="0"/>
                </a:lnTo>
                <a:lnTo>
                  <a:pt x="13066010" y="1487189"/>
                </a:lnTo>
                <a:lnTo>
                  <a:pt x="0" y="14871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982433" y="5746934"/>
            <a:ext cx="11516849" cy="4099576"/>
          </a:xfrm>
          <a:custGeom>
            <a:avLst/>
            <a:gdLst/>
            <a:ahLst/>
            <a:cxnLst/>
            <a:rect r="r" b="b" t="t" l="l"/>
            <a:pathLst>
              <a:path h="4099576" w="11516849">
                <a:moveTo>
                  <a:pt x="0" y="0"/>
                </a:moveTo>
                <a:lnTo>
                  <a:pt x="11516849" y="0"/>
                </a:lnTo>
                <a:lnTo>
                  <a:pt x="11516849" y="4099576"/>
                </a:lnTo>
                <a:lnTo>
                  <a:pt x="0" y="40995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390525"/>
            <a:ext cx="16656814" cy="7047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60"/>
              </a:lnSpc>
            </a:pPr>
            <a:r>
              <a:rPr lang="en-US" sz="7194" spc="-158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CONFIG_MACF CALLB</a:t>
            </a:r>
            <a:r>
              <a:rPr lang="en-US" sz="7194" spc="-158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ACKS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11308" y="1590809"/>
            <a:ext cx="15065384" cy="4971577"/>
          </a:xfrm>
          <a:custGeom>
            <a:avLst/>
            <a:gdLst/>
            <a:ahLst/>
            <a:cxnLst/>
            <a:rect r="r" b="b" t="t" l="l"/>
            <a:pathLst>
              <a:path h="4971577" w="15065384">
                <a:moveTo>
                  <a:pt x="0" y="0"/>
                </a:moveTo>
                <a:lnTo>
                  <a:pt x="15065384" y="0"/>
                </a:lnTo>
                <a:lnTo>
                  <a:pt x="15065384" y="4971577"/>
                </a:lnTo>
                <a:lnTo>
                  <a:pt x="0" y="49715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390525"/>
            <a:ext cx="16656814" cy="7047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60"/>
              </a:lnSpc>
            </a:pPr>
            <a:r>
              <a:rPr lang="en-US" sz="7194" spc="-158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SBPL NOTE</a:t>
            </a:r>
            <a:r>
              <a:rPr lang="en-US" sz="7194" spc="-158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4137229" y="6952911"/>
            <a:ext cx="9600883" cy="27706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1143045" indent="-571522" lvl="1">
              <a:lnSpc>
                <a:spcPts val="7412"/>
              </a:lnSpc>
              <a:buFont typeface="Arial"/>
              <a:buChar char="•"/>
            </a:pPr>
            <a:r>
              <a:rPr lang="en-US" sz="5294" spc="-116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Acti</a:t>
            </a:r>
            <a:r>
              <a:rPr lang="en-US" sz="5294" spc="-116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on or “decision”</a:t>
            </a:r>
          </a:p>
          <a:p>
            <a:pPr algn="ctr" marL="1143045" indent="-571522" lvl="1">
              <a:lnSpc>
                <a:spcPts val="7412"/>
              </a:lnSpc>
              <a:buFont typeface="Arial"/>
              <a:buChar char="•"/>
            </a:pPr>
            <a:r>
              <a:rPr lang="en-US" sz="5294" spc="-116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Logical OR == “require-any”</a:t>
            </a:r>
          </a:p>
          <a:p>
            <a:pPr algn="ctr" marL="1143045" indent="-571522" lvl="1">
              <a:lnSpc>
                <a:spcPts val="7412"/>
              </a:lnSpc>
              <a:buFont typeface="Arial"/>
              <a:buChar char="•"/>
            </a:pPr>
            <a:r>
              <a:rPr lang="en-US" sz="5294" spc="-116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All together == rule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27562" y="2110758"/>
            <a:ext cx="17886288" cy="29519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11"/>
              </a:lnSpc>
            </a:pPr>
            <a:r>
              <a:rPr lang="en-US" sz="3936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XPC daemons sandboxed on newer devices, unsandboxed on older devices</a:t>
            </a:r>
          </a:p>
          <a:p>
            <a:pPr algn="l">
              <a:lnSpc>
                <a:spcPts val="5511"/>
              </a:lnSpc>
            </a:pPr>
          </a:p>
          <a:p>
            <a:pPr algn="ctr">
              <a:lnSpc>
                <a:spcPts val="7177"/>
              </a:lnSpc>
            </a:pP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390525"/>
            <a:ext cx="16656814" cy="7047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60"/>
              </a:lnSpc>
            </a:pPr>
            <a:r>
              <a:rPr lang="en-US" sz="7194" spc="-158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FI</a:t>
            </a:r>
            <a:r>
              <a:rPr lang="en-US" sz="7194" spc="-158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NDINGS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413963" y="4655134"/>
            <a:ext cx="21750071" cy="12563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79"/>
              </a:lnSpc>
            </a:pPr>
            <a:r>
              <a:rPr lang="en-US" sz="3628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Sandboxed X</a:t>
            </a:r>
            <a:r>
              <a:rPr lang="en-US" sz="3628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PC daemons/IOKi</a:t>
            </a:r>
            <a:r>
              <a:rPr lang="en-US" sz="3628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 drivers may differ among iOS vers</a:t>
            </a:r>
            <a:r>
              <a:rPr lang="en-US" sz="3628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ions</a:t>
            </a:r>
          </a:p>
          <a:p>
            <a:pPr algn="l">
              <a:lnSpc>
                <a:spcPts val="5079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200856" y="7906705"/>
            <a:ext cx="17886288" cy="8699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77"/>
              </a:lnSpc>
            </a:pPr>
            <a:r>
              <a:rPr lang="en-US" sz="5126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Even more surprising results when you dig deeper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0" y="5537592"/>
            <a:ext cx="11783732" cy="6715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49905" indent="-424953" lvl="1">
              <a:lnSpc>
                <a:spcPts val="5511"/>
              </a:lnSpc>
              <a:buFont typeface="Arial"/>
              <a:buChar char="•"/>
            </a:pPr>
            <a:r>
              <a:rPr lang="en-US" b="true" sz="3936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And their profile conditions (filters)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27562" y="2110758"/>
            <a:ext cx="17886288" cy="36472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11"/>
              </a:lnSpc>
            </a:pPr>
            <a:r>
              <a:rPr lang="en-US" sz="3936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Assumption: we start as a regular app</a:t>
            </a:r>
          </a:p>
          <a:p>
            <a:pPr algn="l" marL="849905" indent="-424953" lvl="1">
              <a:lnSpc>
                <a:spcPts val="5511"/>
              </a:lnSpc>
              <a:buFont typeface="Arial"/>
              <a:buChar char="•"/>
            </a:pPr>
            <a:r>
              <a:rPr lang="en-US" b="true" sz="3936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Dev</a:t>
            </a:r>
            <a:r>
              <a:rPr lang="en-US" b="true" sz="3936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signed or compromised</a:t>
            </a:r>
          </a:p>
          <a:p>
            <a:pPr algn="l" marL="849905" indent="-424953" lvl="1">
              <a:lnSpc>
                <a:spcPts val="5511"/>
              </a:lnSpc>
              <a:buFont typeface="Arial"/>
              <a:buChar char="•"/>
            </a:pPr>
            <a:r>
              <a:rPr lang="en-US" b="true" sz="3936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No container.sb there</a:t>
            </a:r>
          </a:p>
          <a:p>
            <a:pPr algn="l">
              <a:lnSpc>
                <a:spcPts val="5511"/>
              </a:lnSpc>
            </a:pPr>
          </a:p>
          <a:p>
            <a:pPr algn="ctr">
              <a:lnSpc>
                <a:spcPts val="7177"/>
              </a:lnSpc>
            </a:pP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390525"/>
            <a:ext cx="16656814" cy="7047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60"/>
              </a:lnSpc>
            </a:pPr>
            <a:r>
              <a:rPr lang="en-US" sz="7194" spc="-158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ATTACK SURFACE</a:t>
            </a:r>
            <a:r>
              <a:rPr lang="en-US" sz="7194" spc="-158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 ENUMERATION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413963" y="4694674"/>
            <a:ext cx="16486467" cy="33582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79"/>
              </a:lnSpc>
            </a:pPr>
            <a:r>
              <a:rPr lang="en-US" sz="3628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Goal: LPE and then kernel code execution</a:t>
            </a:r>
          </a:p>
          <a:p>
            <a:pPr algn="l" marL="783390" indent="-391695" lvl="1">
              <a:lnSpc>
                <a:spcPts val="5079"/>
              </a:lnSpc>
              <a:buFont typeface="Arial"/>
              <a:buChar char="•"/>
            </a:pPr>
            <a:r>
              <a:rPr lang="en-US" b="true" sz="3628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LPE: app (mobil</a:t>
            </a:r>
            <a:r>
              <a:rPr lang="en-US" b="true" sz="3628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e) -&gt; root || app -&gt; sandbox escape</a:t>
            </a:r>
          </a:p>
          <a:p>
            <a:pPr algn="l" marL="783390" indent="-391695" lvl="1">
              <a:lnSpc>
                <a:spcPts val="5079"/>
              </a:lnSpc>
              <a:buFont typeface="Arial"/>
              <a:buChar char="•"/>
            </a:pPr>
            <a:r>
              <a:rPr lang="en-US" b="true" sz="3628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Direct kernel code execution possible but surface keeps</a:t>
            </a:r>
          </a:p>
          <a:p>
            <a:pPr algn="l">
              <a:lnSpc>
                <a:spcPts val="5079"/>
              </a:lnSpc>
            </a:pPr>
            <a:r>
              <a:rPr lang="en-US" sz="3628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      </a:t>
            </a:r>
            <a:r>
              <a:rPr lang="en-US" sz="3628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getting smaller/hardened</a:t>
            </a:r>
          </a:p>
          <a:p>
            <a:pPr algn="ctr">
              <a:lnSpc>
                <a:spcPts val="6615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413963" y="8016507"/>
            <a:ext cx="17886288" cy="29519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11"/>
              </a:lnSpc>
            </a:pPr>
            <a:r>
              <a:rPr lang="en-US" sz="3936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Automated; output stored per iOS version and device model</a:t>
            </a:r>
          </a:p>
          <a:p>
            <a:pPr algn="l" marL="849905" indent="-424953" lvl="1">
              <a:lnSpc>
                <a:spcPts val="5511"/>
              </a:lnSpc>
              <a:buFont typeface="Arial"/>
              <a:buChar char="•"/>
            </a:pPr>
            <a:r>
              <a:rPr lang="en-US" b="true" sz="3936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So diff among them is possible</a:t>
            </a:r>
          </a:p>
          <a:p>
            <a:pPr algn="l">
              <a:lnSpc>
                <a:spcPts val="5511"/>
              </a:lnSpc>
            </a:pPr>
          </a:p>
          <a:p>
            <a:pPr algn="ctr">
              <a:lnSpc>
                <a:spcPts val="7177"/>
              </a:lnSpc>
            </a:pP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85788" y="2504727"/>
            <a:ext cx="17886288" cy="22566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11"/>
              </a:lnSpc>
            </a:pPr>
            <a:r>
              <a:rPr lang="en-US" sz="3936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Analyze container.sb and gather all reachable XPC services</a:t>
            </a:r>
          </a:p>
          <a:p>
            <a:pPr algn="l" marL="849905" indent="-424953" lvl="1">
              <a:lnSpc>
                <a:spcPts val="5511"/>
              </a:lnSpc>
              <a:buFont typeface="Arial"/>
              <a:buChar char="•"/>
            </a:pPr>
            <a:r>
              <a:rPr lang="en-US" b="true" sz="3936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And the</a:t>
            </a:r>
            <a:r>
              <a:rPr lang="en-US" b="true" sz="3936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required entitlements (and other conditions</a:t>
            </a:r>
          </a:p>
          <a:p>
            <a:pPr algn="ctr">
              <a:lnSpc>
                <a:spcPts val="7177"/>
              </a:lnSpc>
            </a:pP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390525"/>
            <a:ext cx="16656814" cy="12700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60"/>
              </a:lnSpc>
            </a:pPr>
            <a:r>
              <a:rPr lang="en-US" sz="7194" spc="-158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ATTACK SURFACE</a:t>
            </a:r>
            <a:r>
              <a:rPr lang="en-US" sz="7194" spc="-158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 ENUMERATION PT.2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413963" y="4685149"/>
            <a:ext cx="17629939" cy="14546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919"/>
              </a:lnSpc>
            </a:pPr>
            <a:r>
              <a:rPr lang="en-US" sz="4228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Analyze each XPC service’s </a:t>
            </a:r>
            <a:r>
              <a:rPr lang="en-US" sz="4228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profil</a:t>
            </a:r>
            <a:r>
              <a:rPr lang="en-US" sz="4228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 and gather all reachable IOK</a:t>
            </a:r>
            <a:r>
              <a:rPr lang="en-US" sz="4228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it UserClients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00856" y="6987571"/>
            <a:ext cx="17886288" cy="22566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11"/>
              </a:lnSpc>
            </a:pPr>
            <a:r>
              <a:rPr lang="en-US" sz="3936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The diff among iOS releases helps you define attack paths :)</a:t>
            </a:r>
          </a:p>
          <a:p>
            <a:pPr algn="l">
              <a:lnSpc>
                <a:spcPts val="5511"/>
              </a:lnSpc>
            </a:pPr>
          </a:p>
          <a:p>
            <a:pPr algn="ctr">
              <a:lnSpc>
                <a:spcPts val="7177"/>
              </a:lnSpc>
            </a:pP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400000">
            <a:off x="4987187" y="-2977324"/>
            <a:ext cx="8313625" cy="18719266"/>
            <a:chOff x="0" y="0"/>
            <a:chExt cx="2189597" cy="493017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89597" cy="4930177"/>
            </a:xfrm>
            <a:custGeom>
              <a:avLst/>
              <a:gdLst/>
              <a:ahLst/>
              <a:cxnLst/>
              <a:rect r="r" b="b" t="t" l="l"/>
              <a:pathLst>
                <a:path h="4930177" w="2189597">
                  <a:moveTo>
                    <a:pt x="0" y="0"/>
                  </a:moveTo>
                  <a:lnTo>
                    <a:pt x="2189597" y="0"/>
                  </a:lnTo>
                  <a:lnTo>
                    <a:pt x="2189597" y="4930177"/>
                  </a:lnTo>
                  <a:lnTo>
                    <a:pt x="0" y="4930177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189597" cy="49682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917398" y="4419600"/>
            <a:ext cx="16453205" cy="78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60"/>
              </a:lnSpc>
            </a:pPr>
            <a:r>
              <a:rPr lang="en-US" sz="8000" spc="-176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SECTION 3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17398" y="5593003"/>
            <a:ext cx="16453205" cy="78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60"/>
              </a:lnSpc>
            </a:pPr>
            <a:r>
              <a:rPr lang="en-US" sz="8000" spc="-176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COVERT APPS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400000">
            <a:off x="4987187" y="-2977324"/>
            <a:ext cx="8313625" cy="18719266"/>
            <a:chOff x="0" y="0"/>
            <a:chExt cx="2189597" cy="493017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89597" cy="4930177"/>
            </a:xfrm>
            <a:custGeom>
              <a:avLst/>
              <a:gdLst/>
              <a:ahLst/>
              <a:cxnLst/>
              <a:rect r="r" b="b" t="t" l="l"/>
              <a:pathLst>
                <a:path h="4930177" w="2189597">
                  <a:moveTo>
                    <a:pt x="0" y="0"/>
                  </a:moveTo>
                  <a:lnTo>
                    <a:pt x="2189597" y="0"/>
                  </a:lnTo>
                  <a:lnTo>
                    <a:pt x="2189597" y="4930177"/>
                  </a:lnTo>
                  <a:lnTo>
                    <a:pt x="0" y="4930177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189597" cy="49682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806095" y="428625"/>
            <a:ext cx="16453205" cy="78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60"/>
              </a:lnSpc>
            </a:pPr>
            <a:r>
              <a:rPr lang="en-US" sz="8000" spc="-176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C</a:t>
            </a:r>
            <a:r>
              <a:rPr lang="en-US" sz="8000" spc="-176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OVERT APPS = TL;DR</a:t>
            </a:r>
          </a:p>
        </p:txBody>
      </p:sp>
      <p:grpSp>
        <p:nvGrpSpPr>
          <p:cNvPr name="Group 6" id="6"/>
          <p:cNvGrpSpPr/>
          <p:nvPr/>
        </p:nvGrpSpPr>
        <p:grpSpPr>
          <a:xfrm rot="-5400000">
            <a:off x="4657164" y="-3229445"/>
            <a:ext cx="8313625" cy="18719266"/>
            <a:chOff x="0" y="0"/>
            <a:chExt cx="2189597" cy="493017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189597" cy="4930177"/>
            </a:xfrm>
            <a:custGeom>
              <a:avLst/>
              <a:gdLst/>
              <a:ahLst/>
              <a:cxnLst/>
              <a:rect r="r" b="b" t="t" l="l"/>
              <a:pathLst>
                <a:path h="4930177" w="2189597">
                  <a:moveTo>
                    <a:pt x="0" y="0"/>
                  </a:moveTo>
                  <a:lnTo>
                    <a:pt x="2189597" y="0"/>
                  </a:lnTo>
                  <a:lnTo>
                    <a:pt x="2189597" y="4930177"/>
                  </a:lnTo>
                  <a:lnTo>
                    <a:pt x="0" y="4930177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0"/>
                  </a:srgbClr>
                </a:gs>
              </a:gsLst>
              <a:lin ang="0"/>
            </a:gra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189597" cy="49682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842274" y="3847568"/>
            <a:ext cx="16603452" cy="10948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3"/>
              </a:lnSpc>
            </a:pPr>
            <a:r>
              <a:rPr lang="en-US" b="true" sz="6395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</a:t>
            </a:r>
            <a:r>
              <a:rPr lang="en-US" b="true" sz="6395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igned, stealthy, and living inside policy.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400000">
            <a:off x="4987187" y="-2977324"/>
            <a:ext cx="8313625" cy="18719266"/>
            <a:chOff x="0" y="0"/>
            <a:chExt cx="2189597" cy="493017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89597" cy="4930177"/>
            </a:xfrm>
            <a:custGeom>
              <a:avLst/>
              <a:gdLst/>
              <a:ahLst/>
              <a:cxnLst/>
              <a:rect r="r" b="b" t="t" l="l"/>
              <a:pathLst>
                <a:path h="4930177" w="2189597">
                  <a:moveTo>
                    <a:pt x="0" y="0"/>
                  </a:moveTo>
                  <a:lnTo>
                    <a:pt x="2189597" y="0"/>
                  </a:lnTo>
                  <a:lnTo>
                    <a:pt x="2189597" y="4930177"/>
                  </a:lnTo>
                  <a:lnTo>
                    <a:pt x="0" y="4930177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189597" cy="49682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806095" y="428625"/>
            <a:ext cx="16453205" cy="14417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60"/>
              </a:lnSpc>
            </a:pPr>
            <a:r>
              <a:rPr lang="en-US" sz="8000" spc="-176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HOW C</a:t>
            </a:r>
            <a:r>
              <a:rPr lang="en-US" sz="8000" spc="-176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OVERT APPS GET IN</a:t>
            </a:r>
          </a:p>
          <a:p>
            <a:pPr algn="ctr">
              <a:lnSpc>
                <a:spcPts val="4960"/>
              </a:lnSpc>
            </a:pPr>
          </a:p>
        </p:txBody>
      </p:sp>
      <p:grpSp>
        <p:nvGrpSpPr>
          <p:cNvPr name="Group 6" id="6"/>
          <p:cNvGrpSpPr/>
          <p:nvPr/>
        </p:nvGrpSpPr>
        <p:grpSpPr>
          <a:xfrm rot="-5400000">
            <a:off x="4584562" y="-3628753"/>
            <a:ext cx="8313625" cy="18719266"/>
            <a:chOff x="0" y="0"/>
            <a:chExt cx="2189597" cy="493017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189597" cy="4930177"/>
            </a:xfrm>
            <a:custGeom>
              <a:avLst/>
              <a:gdLst/>
              <a:ahLst/>
              <a:cxnLst/>
              <a:rect r="r" b="b" t="t" l="l"/>
              <a:pathLst>
                <a:path h="4930177" w="2189597">
                  <a:moveTo>
                    <a:pt x="0" y="0"/>
                  </a:moveTo>
                  <a:lnTo>
                    <a:pt x="2189597" y="0"/>
                  </a:lnTo>
                  <a:lnTo>
                    <a:pt x="2189597" y="4930177"/>
                  </a:lnTo>
                  <a:lnTo>
                    <a:pt x="0" y="4930177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0"/>
                  </a:srgbClr>
                </a:gs>
              </a:gsLst>
              <a:lin ang="0"/>
            </a:gra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189597" cy="49682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750070" y="3087093"/>
            <a:ext cx="16787859" cy="40366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26501" indent="-413250" lvl="1">
              <a:lnSpc>
                <a:spcPts val="5359"/>
              </a:lnSpc>
              <a:buFont typeface="Arial"/>
              <a:buChar char="•"/>
            </a:pPr>
            <a:r>
              <a:rPr lang="en-US" b="true" sz="3828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Enterpr</a:t>
            </a:r>
            <a:r>
              <a:rPr lang="en-US" b="true" sz="3828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ise certs / MDM abuse / TestFlight &amp; adhoc provisioning/ social engineering sideloads</a:t>
            </a:r>
          </a:p>
          <a:p>
            <a:pPr algn="l">
              <a:lnSpc>
                <a:spcPts val="5359"/>
              </a:lnSpc>
            </a:pPr>
          </a:p>
          <a:p>
            <a:pPr algn="l" marL="826501" indent="-413250" lvl="1">
              <a:lnSpc>
                <a:spcPts val="5359"/>
              </a:lnSpc>
              <a:buFont typeface="Arial"/>
              <a:buChar char="•"/>
            </a:pPr>
            <a:r>
              <a:rPr lang="en-US" b="true" sz="3828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Supply-chain installs and repackaging (trojanized libs)</a:t>
            </a:r>
          </a:p>
          <a:p>
            <a:pPr algn="l">
              <a:lnSpc>
                <a:spcPts val="5359"/>
              </a:lnSpc>
            </a:pPr>
          </a:p>
          <a:p>
            <a:pPr algn="ctr">
              <a:lnSpc>
                <a:spcPts val="5359"/>
              </a:lnSpc>
            </a:pP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400000">
            <a:off x="4987187" y="-2977324"/>
            <a:ext cx="8313625" cy="18719266"/>
            <a:chOff x="0" y="0"/>
            <a:chExt cx="2189597" cy="493017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89597" cy="4930177"/>
            </a:xfrm>
            <a:custGeom>
              <a:avLst/>
              <a:gdLst/>
              <a:ahLst/>
              <a:cxnLst/>
              <a:rect r="r" b="b" t="t" l="l"/>
              <a:pathLst>
                <a:path h="4930177" w="2189597">
                  <a:moveTo>
                    <a:pt x="0" y="0"/>
                  </a:moveTo>
                  <a:lnTo>
                    <a:pt x="2189597" y="0"/>
                  </a:lnTo>
                  <a:lnTo>
                    <a:pt x="2189597" y="4930177"/>
                  </a:lnTo>
                  <a:lnTo>
                    <a:pt x="0" y="4930177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189597" cy="49682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806095" y="428625"/>
            <a:ext cx="16453205" cy="14179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60"/>
              </a:lnSpc>
            </a:pPr>
            <a:r>
              <a:rPr lang="en-US" sz="8000" spc="-176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ENTITLEM</a:t>
            </a:r>
            <a:r>
              <a:rPr lang="en-US" sz="8000" spc="-176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ENT ABUSE</a:t>
            </a:r>
          </a:p>
          <a:p>
            <a:pPr algn="ctr">
              <a:lnSpc>
                <a:spcPts val="4960"/>
              </a:lnSpc>
            </a:pPr>
          </a:p>
        </p:txBody>
      </p:sp>
      <p:grpSp>
        <p:nvGrpSpPr>
          <p:cNvPr name="Group 6" id="6"/>
          <p:cNvGrpSpPr/>
          <p:nvPr/>
        </p:nvGrpSpPr>
        <p:grpSpPr>
          <a:xfrm rot="-5400000">
            <a:off x="4584562" y="-3628753"/>
            <a:ext cx="8313625" cy="18719266"/>
            <a:chOff x="0" y="0"/>
            <a:chExt cx="2189597" cy="493017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189597" cy="4930177"/>
            </a:xfrm>
            <a:custGeom>
              <a:avLst/>
              <a:gdLst/>
              <a:ahLst/>
              <a:cxnLst/>
              <a:rect r="r" b="b" t="t" l="l"/>
              <a:pathLst>
                <a:path h="4930177" w="2189597">
                  <a:moveTo>
                    <a:pt x="0" y="0"/>
                  </a:moveTo>
                  <a:lnTo>
                    <a:pt x="2189597" y="0"/>
                  </a:lnTo>
                  <a:lnTo>
                    <a:pt x="2189597" y="4930177"/>
                  </a:lnTo>
                  <a:lnTo>
                    <a:pt x="0" y="4930177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0"/>
                  </a:srgbClr>
                </a:gs>
              </a:gsLst>
              <a:lin ang="0"/>
            </a:gra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189597" cy="49682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638768" y="3304897"/>
            <a:ext cx="16787859" cy="40366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26501" indent="-413250" lvl="1">
              <a:lnSpc>
                <a:spcPts val="5359"/>
              </a:lnSpc>
              <a:buFont typeface="Arial"/>
              <a:buChar char="•"/>
            </a:pPr>
            <a:r>
              <a:rPr lang="en-US" b="true" sz="3828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Some ent</a:t>
            </a:r>
            <a:r>
              <a:rPr lang="en-US" b="true" sz="3828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itlements are effectively privileged tokens (private entitlements, socket/network entitlements, IOKit access).</a:t>
            </a:r>
          </a:p>
          <a:p>
            <a:pPr algn="l">
              <a:lnSpc>
                <a:spcPts val="5359"/>
              </a:lnSpc>
            </a:pPr>
          </a:p>
          <a:p>
            <a:pPr algn="l" marL="826501" indent="-413250" lvl="1">
              <a:lnSpc>
                <a:spcPts val="5359"/>
              </a:lnSpc>
              <a:buFont typeface="Arial"/>
              <a:buChar char="•"/>
            </a:pPr>
            <a:r>
              <a:rPr lang="en-US" b="true" sz="3828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Plist/effective entitlement masquerade, provisioning edge cases.</a:t>
            </a:r>
          </a:p>
          <a:p>
            <a:pPr algn="l">
              <a:lnSpc>
                <a:spcPts val="5359"/>
              </a:lnSpc>
            </a:pPr>
          </a:p>
          <a:p>
            <a:pPr algn="ctr">
              <a:lnSpc>
                <a:spcPts val="5359"/>
              </a:lnSpc>
            </a:pP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400000">
            <a:off x="4987187" y="-2977324"/>
            <a:ext cx="8313625" cy="18719266"/>
            <a:chOff x="0" y="0"/>
            <a:chExt cx="2189597" cy="493017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89597" cy="4930177"/>
            </a:xfrm>
            <a:custGeom>
              <a:avLst/>
              <a:gdLst/>
              <a:ahLst/>
              <a:cxnLst/>
              <a:rect r="r" b="b" t="t" l="l"/>
              <a:pathLst>
                <a:path h="4930177" w="2189597">
                  <a:moveTo>
                    <a:pt x="0" y="0"/>
                  </a:moveTo>
                  <a:lnTo>
                    <a:pt x="2189597" y="0"/>
                  </a:lnTo>
                  <a:lnTo>
                    <a:pt x="2189597" y="4930177"/>
                  </a:lnTo>
                  <a:lnTo>
                    <a:pt x="0" y="4930177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189597" cy="49682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-401821" y="462931"/>
            <a:ext cx="19448014" cy="11111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26"/>
              </a:lnSpc>
            </a:pPr>
            <a:r>
              <a:rPr lang="en-US" sz="7300" spc="-160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PERSIST</a:t>
            </a:r>
            <a:r>
              <a:rPr lang="en-US" sz="7300" spc="-160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ENCE WITHOUT JAILBREAK</a:t>
            </a:r>
          </a:p>
          <a:p>
            <a:pPr algn="ctr">
              <a:lnSpc>
                <a:spcPts val="3596"/>
              </a:lnSpc>
            </a:pPr>
          </a:p>
        </p:txBody>
      </p:sp>
      <p:grpSp>
        <p:nvGrpSpPr>
          <p:cNvPr name="Group 6" id="6"/>
          <p:cNvGrpSpPr/>
          <p:nvPr/>
        </p:nvGrpSpPr>
        <p:grpSpPr>
          <a:xfrm rot="-5400000">
            <a:off x="4584562" y="-3628753"/>
            <a:ext cx="8313625" cy="18719266"/>
            <a:chOff x="0" y="0"/>
            <a:chExt cx="2189597" cy="493017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189597" cy="4930177"/>
            </a:xfrm>
            <a:custGeom>
              <a:avLst/>
              <a:gdLst/>
              <a:ahLst/>
              <a:cxnLst/>
              <a:rect r="r" b="b" t="t" l="l"/>
              <a:pathLst>
                <a:path h="4930177" w="2189597">
                  <a:moveTo>
                    <a:pt x="0" y="0"/>
                  </a:moveTo>
                  <a:lnTo>
                    <a:pt x="2189597" y="0"/>
                  </a:lnTo>
                  <a:lnTo>
                    <a:pt x="2189597" y="4930177"/>
                  </a:lnTo>
                  <a:lnTo>
                    <a:pt x="0" y="4930177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0"/>
                  </a:srgbClr>
                </a:gs>
              </a:gsLst>
              <a:lin ang="0"/>
            </a:gra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189597" cy="49682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45203" y="2660060"/>
            <a:ext cx="12685878" cy="60654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26501" indent="-413250" lvl="1">
              <a:lnSpc>
                <a:spcPts val="5359"/>
              </a:lnSpc>
              <a:buFont typeface="Arial"/>
              <a:buChar char="•"/>
            </a:pPr>
            <a:r>
              <a:rPr lang="en-US" b="true" sz="3828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Launch da</a:t>
            </a:r>
            <a:r>
              <a:rPr lang="en-US" b="true" sz="3828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emons via enterprise provisioning / abusing MDM-managed agents / update mechanisms / abusing background fetch &amp; silent pushes</a:t>
            </a:r>
          </a:p>
          <a:p>
            <a:pPr algn="l">
              <a:lnSpc>
                <a:spcPts val="5359"/>
              </a:lnSpc>
            </a:pPr>
          </a:p>
          <a:p>
            <a:pPr algn="l" marL="826501" indent="-413250" lvl="1">
              <a:lnSpc>
                <a:spcPts val="5359"/>
              </a:lnSpc>
              <a:buFont typeface="Arial"/>
              <a:buChar char="•"/>
            </a:pPr>
            <a:r>
              <a:rPr lang="en-US" b="true" sz="3828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Minimize visibility by using user facing schedules, that can mimic legitimate app behavior.</a:t>
            </a:r>
          </a:p>
          <a:p>
            <a:pPr algn="l">
              <a:lnSpc>
                <a:spcPts val="5359"/>
              </a:lnSpc>
            </a:pPr>
          </a:p>
          <a:p>
            <a:pPr algn="ctr">
              <a:lnSpc>
                <a:spcPts val="5359"/>
              </a:lnSpc>
            </a:pP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3012585" y="2736260"/>
            <a:ext cx="4824882" cy="4824882"/>
          </a:xfrm>
          <a:custGeom>
            <a:avLst/>
            <a:gdLst/>
            <a:ahLst/>
            <a:cxnLst/>
            <a:rect r="r" b="b" t="t" l="l"/>
            <a:pathLst>
              <a:path h="4824882" w="4824882">
                <a:moveTo>
                  <a:pt x="0" y="0"/>
                </a:moveTo>
                <a:lnTo>
                  <a:pt x="4824882" y="0"/>
                </a:lnTo>
                <a:lnTo>
                  <a:pt x="4824882" y="4824882"/>
                </a:lnTo>
                <a:lnTo>
                  <a:pt x="0" y="48248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400000">
            <a:off x="4987187" y="-2977324"/>
            <a:ext cx="8313625" cy="18719266"/>
            <a:chOff x="0" y="0"/>
            <a:chExt cx="2189597" cy="493017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89597" cy="4930177"/>
            </a:xfrm>
            <a:custGeom>
              <a:avLst/>
              <a:gdLst/>
              <a:ahLst/>
              <a:cxnLst/>
              <a:rect r="r" b="b" t="t" l="l"/>
              <a:pathLst>
                <a:path h="4930177" w="2189597">
                  <a:moveTo>
                    <a:pt x="0" y="0"/>
                  </a:moveTo>
                  <a:lnTo>
                    <a:pt x="2189597" y="0"/>
                  </a:lnTo>
                  <a:lnTo>
                    <a:pt x="2189597" y="4930177"/>
                  </a:lnTo>
                  <a:lnTo>
                    <a:pt x="0" y="4930177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189597" cy="49682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-401821" y="462931"/>
            <a:ext cx="19448014" cy="11111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26"/>
              </a:lnSpc>
            </a:pPr>
            <a:r>
              <a:rPr lang="en-US" sz="7300" spc="-160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DY</a:t>
            </a:r>
            <a:r>
              <a:rPr lang="en-US" sz="7300" spc="-160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NAMIC INJECTION &amp; HIDING</a:t>
            </a:r>
          </a:p>
          <a:p>
            <a:pPr algn="ctr">
              <a:lnSpc>
                <a:spcPts val="3596"/>
              </a:lnSpc>
            </a:pPr>
          </a:p>
        </p:txBody>
      </p:sp>
      <p:grpSp>
        <p:nvGrpSpPr>
          <p:cNvPr name="Group 6" id="6"/>
          <p:cNvGrpSpPr/>
          <p:nvPr/>
        </p:nvGrpSpPr>
        <p:grpSpPr>
          <a:xfrm rot="-5400000">
            <a:off x="4584562" y="-3628753"/>
            <a:ext cx="8313625" cy="18719266"/>
            <a:chOff x="0" y="0"/>
            <a:chExt cx="2189597" cy="493017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189597" cy="4930177"/>
            </a:xfrm>
            <a:custGeom>
              <a:avLst/>
              <a:gdLst/>
              <a:ahLst/>
              <a:cxnLst/>
              <a:rect r="r" b="b" t="t" l="l"/>
              <a:pathLst>
                <a:path h="4930177" w="2189597">
                  <a:moveTo>
                    <a:pt x="0" y="0"/>
                  </a:moveTo>
                  <a:lnTo>
                    <a:pt x="2189597" y="0"/>
                  </a:lnTo>
                  <a:lnTo>
                    <a:pt x="2189597" y="4930177"/>
                  </a:lnTo>
                  <a:lnTo>
                    <a:pt x="0" y="4930177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0"/>
                  </a:srgbClr>
                </a:gs>
              </a:gsLst>
              <a:lin ang="0"/>
            </a:gra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189597" cy="49682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638768" y="3304897"/>
            <a:ext cx="16787859" cy="47128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26501" indent="-413250" lvl="1">
              <a:lnSpc>
                <a:spcPts val="5359"/>
              </a:lnSpc>
              <a:buFont typeface="Arial"/>
              <a:buChar char="•"/>
            </a:pPr>
            <a:r>
              <a:rPr lang="en-US" b="true" sz="3828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Frida</a:t>
            </a:r>
            <a:r>
              <a:rPr lang="en-US" b="true" sz="3828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/ Objection attach patterns, dylib/symbol hooking, runtime code patching (in-memory)</a:t>
            </a:r>
          </a:p>
          <a:p>
            <a:pPr algn="l">
              <a:lnSpc>
                <a:spcPts val="5359"/>
              </a:lnSpc>
            </a:pPr>
          </a:p>
          <a:p>
            <a:pPr algn="l" marL="826501" indent="-413250" lvl="1">
              <a:lnSpc>
                <a:spcPts val="5359"/>
              </a:lnSpc>
              <a:buFont typeface="Arial"/>
              <a:buChar char="•"/>
            </a:pPr>
            <a:r>
              <a:rPr lang="en-US" b="true" sz="3828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Anti-instrumentation can help as it can detect debuggers, obfuscate strings, throttle behaviors to avoid anomaly detection.</a:t>
            </a:r>
          </a:p>
          <a:p>
            <a:pPr algn="l">
              <a:lnSpc>
                <a:spcPts val="5359"/>
              </a:lnSpc>
            </a:pPr>
          </a:p>
          <a:p>
            <a:pPr algn="ctr">
              <a:lnSpc>
                <a:spcPts val="5359"/>
              </a:lnSpc>
            </a:pP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400000">
            <a:off x="4987187" y="-2977324"/>
            <a:ext cx="8313625" cy="18719266"/>
            <a:chOff x="0" y="0"/>
            <a:chExt cx="2189597" cy="493017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89597" cy="4930177"/>
            </a:xfrm>
            <a:custGeom>
              <a:avLst/>
              <a:gdLst/>
              <a:ahLst/>
              <a:cxnLst/>
              <a:rect r="r" b="b" t="t" l="l"/>
              <a:pathLst>
                <a:path h="4930177" w="2189597">
                  <a:moveTo>
                    <a:pt x="0" y="0"/>
                  </a:moveTo>
                  <a:lnTo>
                    <a:pt x="2189597" y="0"/>
                  </a:lnTo>
                  <a:lnTo>
                    <a:pt x="2189597" y="4930177"/>
                  </a:lnTo>
                  <a:lnTo>
                    <a:pt x="0" y="4930177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189597" cy="49682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-580007" y="390525"/>
            <a:ext cx="19448014" cy="22541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26"/>
              </a:lnSpc>
            </a:pPr>
            <a:r>
              <a:rPr lang="en-US" sz="7300" spc="-160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DET</a:t>
            </a:r>
            <a:r>
              <a:rPr lang="en-US" sz="7300" spc="-160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ECTING COVERT APPS</a:t>
            </a:r>
          </a:p>
          <a:p>
            <a:pPr algn="ctr">
              <a:lnSpc>
                <a:spcPts val="4526"/>
              </a:lnSpc>
            </a:pPr>
            <a:r>
              <a:rPr lang="en-US" sz="7300" spc="-160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 (STATIC &amp; DYNAMIC)</a:t>
            </a:r>
          </a:p>
          <a:p>
            <a:pPr algn="ctr">
              <a:lnSpc>
                <a:spcPts val="4526"/>
              </a:lnSpc>
            </a:pPr>
          </a:p>
          <a:p>
            <a:pPr algn="ctr">
              <a:lnSpc>
                <a:spcPts val="3596"/>
              </a:lnSpc>
            </a:pPr>
          </a:p>
        </p:txBody>
      </p:sp>
      <p:grpSp>
        <p:nvGrpSpPr>
          <p:cNvPr name="Group 6" id="6"/>
          <p:cNvGrpSpPr/>
          <p:nvPr/>
        </p:nvGrpSpPr>
        <p:grpSpPr>
          <a:xfrm rot="-5400000">
            <a:off x="4584562" y="-3628753"/>
            <a:ext cx="8313625" cy="18719266"/>
            <a:chOff x="0" y="0"/>
            <a:chExt cx="2189597" cy="493017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189597" cy="4930177"/>
            </a:xfrm>
            <a:custGeom>
              <a:avLst/>
              <a:gdLst/>
              <a:ahLst/>
              <a:cxnLst/>
              <a:rect r="r" b="b" t="t" l="l"/>
              <a:pathLst>
                <a:path h="4930177" w="2189597">
                  <a:moveTo>
                    <a:pt x="0" y="0"/>
                  </a:moveTo>
                  <a:lnTo>
                    <a:pt x="2189597" y="0"/>
                  </a:lnTo>
                  <a:lnTo>
                    <a:pt x="2189597" y="4930177"/>
                  </a:lnTo>
                  <a:lnTo>
                    <a:pt x="0" y="4930177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0"/>
                  </a:srgbClr>
                </a:gs>
              </a:gsLst>
              <a:lin ang="0"/>
            </a:gra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189597" cy="49682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750070" y="3336335"/>
            <a:ext cx="16787859" cy="47128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26501" indent="-413250" lvl="1">
              <a:lnSpc>
                <a:spcPts val="5359"/>
              </a:lnSpc>
              <a:buFont typeface="Arial"/>
              <a:buChar char="•"/>
            </a:pPr>
            <a:r>
              <a:rPr lang="en-US" b="true" sz="3828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Static:</a:t>
            </a:r>
            <a:r>
              <a:rPr lang="en-US" b="true" sz="3828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sign/entitlement checks, inspect provisioning, scan for suspicious libs or exported services.</a:t>
            </a:r>
          </a:p>
          <a:p>
            <a:pPr algn="l">
              <a:lnSpc>
                <a:spcPts val="5359"/>
              </a:lnSpc>
            </a:pPr>
          </a:p>
          <a:p>
            <a:pPr algn="l" marL="826501" indent="-413250" lvl="1">
              <a:lnSpc>
                <a:spcPts val="5359"/>
              </a:lnSpc>
              <a:buFont typeface="Arial"/>
              <a:buChar char="•"/>
            </a:pPr>
            <a:r>
              <a:rPr lang="en-US" b="true" sz="3828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Dynamic: baseline telemetry, watch for abnormal background wake counts, unusual IPC/XPC calls.</a:t>
            </a:r>
          </a:p>
          <a:p>
            <a:pPr algn="l">
              <a:lnSpc>
                <a:spcPts val="5359"/>
              </a:lnSpc>
            </a:pPr>
          </a:p>
          <a:p>
            <a:pPr algn="ctr">
              <a:lnSpc>
                <a:spcPts val="5359"/>
              </a:lnSpc>
            </a:pP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400000">
            <a:off x="4987187" y="-2977324"/>
            <a:ext cx="8313625" cy="18719266"/>
            <a:chOff x="0" y="0"/>
            <a:chExt cx="2189597" cy="493017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89597" cy="4930177"/>
            </a:xfrm>
            <a:custGeom>
              <a:avLst/>
              <a:gdLst/>
              <a:ahLst/>
              <a:cxnLst/>
              <a:rect r="r" b="b" t="t" l="l"/>
              <a:pathLst>
                <a:path h="4930177" w="2189597">
                  <a:moveTo>
                    <a:pt x="0" y="0"/>
                  </a:moveTo>
                  <a:lnTo>
                    <a:pt x="2189597" y="0"/>
                  </a:lnTo>
                  <a:lnTo>
                    <a:pt x="2189597" y="4930177"/>
                  </a:lnTo>
                  <a:lnTo>
                    <a:pt x="0" y="4930177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189597" cy="49682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806095" y="2985135"/>
            <a:ext cx="16453205" cy="78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60"/>
              </a:lnSpc>
            </a:pPr>
            <a:r>
              <a:rPr lang="en-US" sz="8000" spc="-176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DEMO #1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17398" y="4419600"/>
            <a:ext cx="16453205" cy="78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60"/>
              </a:lnSpc>
            </a:pPr>
            <a:r>
              <a:rPr lang="en-US" sz="8000" spc="-176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SANDB</a:t>
            </a:r>
            <a:r>
              <a:rPr lang="en-US" sz="8000" spc="-176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OX PROBE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400000">
            <a:off x="4987187" y="-2977324"/>
            <a:ext cx="8313625" cy="18719266"/>
            <a:chOff x="0" y="0"/>
            <a:chExt cx="2189597" cy="493017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89597" cy="4930177"/>
            </a:xfrm>
            <a:custGeom>
              <a:avLst/>
              <a:gdLst/>
              <a:ahLst/>
              <a:cxnLst/>
              <a:rect r="r" b="b" t="t" l="l"/>
              <a:pathLst>
                <a:path h="4930177" w="2189597">
                  <a:moveTo>
                    <a:pt x="0" y="0"/>
                  </a:moveTo>
                  <a:lnTo>
                    <a:pt x="2189597" y="0"/>
                  </a:lnTo>
                  <a:lnTo>
                    <a:pt x="2189597" y="4930177"/>
                  </a:lnTo>
                  <a:lnTo>
                    <a:pt x="0" y="4930177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189597" cy="49682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4019166" y="1877676"/>
            <a:ext cx="10851512" cy="7380624"/>
          </a:xfrm>
          <a:custGeom>
            <a:avLst/>
            <a:gdLst/>
            <a:ahLst/>
            <a:cxnLst/>
            <a:rect r="r" b="b" t="t" l="l"/>
            <a:pathLst>
              <a:path h="7380624" w="10851512">
                <a:moveTo>
                  <a:pt x="0" y="0"/>
                </a:moveTo>
                <a:lnTo>
                  <a:pt x="10851513" y="0"/>
                </a:lnTo>
                <a:lnTo>
                  <a:pt x="10851513" y="7380624"/>
                </a:lnTo>
                <a:lnTo>
                  <a:pt x="0" y="73806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848359"/>
            <a:ext cx="16453205" cy="78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60"/>
              </a:lnSpc>
            </a:pPr>
            <a:r>
              <a:rPr lang="en-US" sz="8000" spc="-176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DEMO TAKEAWAY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400000">
            <a:off x="4987187" y="-2977324"/>
            <a:ext cx="8313625" cy="18719266"/>
            <a:chOff x="0" y="0"/>
            <a:chExt cx="2189597" cy="493017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89597" cy="4930177"/>
            </a:xfrm>
            <a:custGeom>
              <a:avLst/>
              <a:gdLst/>
              <a:ahLst/>
              <a:cxnLst/>
              <a:rect r="r" b="b" t="t" l="l"/>
              <a:pathLst>
                <a:path h="4930177" w="2189597">
                  <a:moveTo>
                    <a:pt x="0" y="0"/>
                  </a:moveTo>
                  <a:lnTo>
                    <a:pt x="2189597" y="0"/>
                  </a:lnTo>
                  <a:lnTo>
                    <a:pt x="2189597" y="4930177"/>
                  </a:lnTo>
                  <a:lnTo>
                    <a:pt x="0" y="4930177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189597" cy="49682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0" y="822535"/>
            <a:ext cx="18123038" cy="10610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20"/>
              </a:lnSpc>
            </a:pPr>
            <a:r>
              <a:rPr lang="en-US" sz="6000" spc="-132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COVERT APPS </a:t>
            </a:r>
            <a:r>
              <a:rPr lang="en-US" sz="6000" spc="-132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TAKEAWAYS &amp; MITIGATIONS</a:t>
            </a:r>
          </a:p>
          <a:p>
            <a:pPr algn="ctr">
              <a:lnSpc>
                <a:spcPts val="3720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466669" y="2999459"/>
            <a:ext cx="17354661" cy="14120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73"/>
              </a:lnSpc>
            </a:pPr>
            <a:r>
              <a:rPr lang="en-US" b="true" sz="4052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Pri</a:t>
            </a:r>
            <a:r>
              <a:rPr lang="en-US" b="true" sz="4052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oritize exported services, harden provisioning, monitor telemetry baselines, rate limit suspicious userclient/IOCTL activity.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931377" y="5251272"/>
            <a:ext cx="13960134" cy="7550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59"/>
              </a:lnSpc>
            </a:pPr>
            <a:r>
              <a:rPr lang="en-US" b="true" sz="4399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</a:t>
            </a:r>
            <a:r>
              <a:rPr lang="en-US" b="true" sz="4399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ix priority = user facing &gt; background &gt; debug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400000">
            <a:off x="4987187" y="-2977324"/>
            <a:ext cx="8313625" cy="18719266"/>
            <a:chOff x="0" y="0"/>
            <a:chExt cx="2189597" cy="493017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89597" cy="4930177"/>
            </a:xfrm>
            <a:custGeom>
              <a:avLst/>
              <a:gdLst/>
              <a:ahLst/>
              <a:cxnLst/>
              <a:rect r="r" b="b" t="t" l="l"/>
              <a:pathLst>
                <a:path h="4930177" w="2189597">
                  <a:moveTo>
                    <a:pt x="0" y="0"/>
                  </a:moveTo>
                  <a:lnTo>
                    <a:pt x="2189597" y="0"/>
                  </a:lnTo>
                  <a:lnTo>
                    <a:pt x="2189597" y="4930177"/>
                  </a:lnTo>
                  <a:lnTo>
                    <a:pt x="0" y="4930177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189597" cy="49682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806095" y="3076711"/>
            <a:ext cx="16453205" cy="78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60"/>
              </a:lnSpc>
            </a:pPr>
            <a:r>
              <a:rPr lang="en-US" sz="8000" spc="-176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SECTION 4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97869" y="4495913"/>
            <a:ext cx="16453205" cy="78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60"/>
              </a:lnSpc>
            </a:pPr>
            <a:r>
              <a:rPr lang="en-US" sz="8000" spc="-176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GPU SPACE/RADIO STACK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400000">
            <a:off x="4987187" y="-2977324"/>
            <a:ext cx="8313625" cy="18719266"/>
            <a:chOff x="0" y="0"/>
            <a:chExt cx="2189597" cy="493017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89597" cy="4930177"/>
            </a:xfrm>
            <a:custGeom>
              <a:avLst/>
              <a:gdLst/>
              <a:ahLst/>
              <a:cxnLst/>
              <a:rect r="r" b="b" t="t" l="l"/>
              <a:pathLst>
                <a:path h="4930177" w="2189597">
                  <a:moveTo>
                    <a:pt x="0" y="0"/>
                  </a:moveTo>
                  <a:lnTo>
                    <a:pt x="2189597" y="0"/>
                  </a:lnTo>
                  <a:lnTo>
                    <a:pt x="2189597" y="4930177"/>
                  </a:lnTo>
                  <a:lnTo>
                    <a:pt x="0" y="4930177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189597" cy="49682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648830" y="371475"/>
            <a:ext cx="16990340" cy="692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33"/>
              </a:lnSpc>
            </a:pPr>
            <a:r>
              <a:rPr lang="en-US" sz="6989" spc="-153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THE FO</a:t>
            </a:r>
            <a:r>
              <a:rPr lang="en-US" sz="6989" spc="-153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RGOTTEN PRIVILEGE SURFACE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0" y="2662402"/>
            <a:ext cx="17858386" cy="13670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99"/>
              </a:lnSpc>
              <a:spcBef>
                <a:spcPct val="0"/>
              </a:spcBef>
            </a:pPr>
            <a:r>
              <a:rPr lang="en-US" sz="3928" spc="-86">
                <a:solidFill>
                  <a:srgbClr val="FFFFFF"/>
                </a:solidFill>
                <a:latin typeface="Space Mono"/>
                <a:ea typeface="Space Mono"/>
                <a:cs typeface="Space Mono"/>
                <a:sym typeface="Space Mono"/>
              </a:rPr>
              <a:t>GPU d</a:t>
            </a:r>
            <a:r>
              <a:rPr lang="en-US" sz="3928" spc="-86">
                <a:solidFill>
                  <a:srgbClr val="FFFFFF"/>
                </a:solidFill>
                <a:latin typeface="Space Mono"/>
                <a:ea typeface="Space Mono"/>
                <a:cs typeface="Space Mono"/>
                <a:sym typeface="Space Mono"/>
              </a:rPr>
              <a:t>rivers are complex, privileged, and accept rich inputs (shaders, buffers) → high risk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65359" y="4848621"/>
            <a:ext cx="17374394" cy="13670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99"/>
              </a:lnSpc>
              <a:spcBef>
                <a:spcPct val="0"/>
              </a:spcBef>
            </a:pPr>
            <a:r>
              <a:rPr lang="en-US" sz="3928" spc="-86">
                <a:solidFill>
                  <a:srgbClr val="FFFFFF"/>
                </a:solidFill>
                <a:latin typeface="Space Mono"/>
                <a:ea typeface="Space Mono"/>
                <a:cs typeface="Space Mono"/>
                <a:sym typeface="Space Mono"/>
              </a:rPr>
              <a:t>D</a:t>
            </a:r>
            <a:r>
              <a:rPr lang="en-US" sz="3928" spc="-86">
                <a:solidFill>
                  <a:srgbClr val="FFFFFF"/>
                </a:solidFill>
                <a:latin typeface="Space Mono"/>
                <a:ea typeface="Space Mono"/>
                <a:cs typeface="Space Mono"/>
                <a:sym typeface="Space Mono"/>
              </a:rPr>
              <a:t>rivers run close to kernel resources (DMA, mapped memory).</a:t>
            </a:r>
          </a:p>
          <a:p>
            <a:pPr algn="ctr">
              <a:lnSpc>
                <a:spcPts val="5499"/>
              </a:lnSpc>
              <a:spcBef>
                <a:spcPct val="0"/>
              </a:spcBef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1181100" y="6787403"/>
            <a:ext cx="15925800" cy="15353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99"/>
              </a:lnSpc>
              <a:spcBef>
                <a:spcPct val="0"/>
              </a:spcBef>
            </a:pPr>
            <a:r>
              <a:rPr lang="en-US" sz="4428" spc="-97">
                <a:solidFill>
                  <a:srgbClr val="FFFFFF"/>
                </a:solidFill>
                <a:latin typeface="Space Mono"/>
                <a:ea typeface="Space Mono"/>
                <a:cs typeface="Space Mono"/>
                <a:sym typeface="Space Mono"/>
              </a:rPr>
              <a:t>Und</a:t>
            </a:r>
            <a:r>
              <a:rPr lang="en-US" sz="4428" spc="-97">
                <a:solidFill>
                  <a:srgbClr val="FFFFFF"/>
                </a:solidFill>
                <a:latin typeface="Space Mono"/>
                <a:ea typeface="Space Mono"/>
                <a:cs typeface="Space Mono"/>
                <a:sym typeface="Space Mono"/>
              </a:rPr>
              <a:t>er monitored in many app telemetry pipelines.</a:t>
            </a:r>
          </a:p>
          <a:p>
            <a:pPr algn="ctr">
              <a:lnSpc>
                <a:spcPts val="619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400000">
            <a:off x="4987187" y="-2977324"/>
            <a:ext cx="8313625" cy="18719266"/>
            <a:chOff x="0" y="0"/>
            <a:chExt cx="2189597" cy="493017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89597" cy="4930177"/>
            </a:xfrm>
            <a:custGeom>
              <a:avLst/>
              <a:gdLst/>
              <a:ahLst/>
              <a:cxnLst/>
              <a:rect r="r" b="b" t="t" l="l"/>
              <a:pathLst>
                <a:path h="4930177" w="2189597">
                  <a:moveTo>
                    <a:pt x="0" y="0"/>
                  </a:moveTo>
                  <a:lnTo>
                    <a:pt x="2189597" y="0"/>
                  </a:lnTo>
                  <a:lnTo>
                    <a:pt x="2189597" y="4930177"/>
                  </a:lnTo>
                  <a:lnTo>
                    <a:pt x="0" y="4930177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189597" cy="49682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-137985" y="612404"/>
            <a:ext cx="18213790" cy="78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60"/>
              </a:lnSpc>
            </a:pPr>
            <a:r>
              <a:rPr lang="en-US" sz="8000" spc="-176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GPU</a:t>
            </a:r>
            <a:r>
              <a:rPr lang="en-US" sz="8000" spc="-176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 ATTACK SURFACE OVERVIEW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75940" y="2698231"/>
            <a:ext cx="17712060" cy="3879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59"/>
              </a:lnSpc>
            </a:pPr>
            <a:r>
              <a:rPr lang="en-US" sz="4399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App → </a:t>
            </a:r>
          </a:p>
          <a:p>
            <a:pPr algn="ctr">
              <a:lnSpc>
                <a:spcPts val="6159"/>
              </a:lnSpc>
            </a:pPr>
            <a:r>
              <a:rPr lang="en-US" sz="4399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</a:t>
            </a:r>
            <a:r>
              <a:rPr lang="en-US" b="true" sz="4399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etal/OpenGL → </a:t>
            </a:r>
          </a:p>
          <a:p>
            <a:pPr algn="ctr">
              <a:lnSpc>
                <a:spcPts val="6159"/>
              </a:lnSpc>
            </a:pPr>
            <a:r>
              <a:rPr lang="en-US" b="true" sz="4399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userclient → </a:t>
            </a:r>
          </a:p>
          <a:p>
            <a:pPr algn="ctr">
              <a:lnSpc>
                <a:spcPts val="6159"/>
              </a:lnSpc>
            </a:pPr>
            <a:r>
              <a:rPr lang="en-US" b="true" sz="4399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driver → </a:t>
            </a:r>
          </a:p>
          <a:p>
            <a:pPr algn="ctr">
              <a:lnSpc>
                <a:spcPts val="6159"/>
              </a:lnSpc>
            </a:pPr>
            <a:r>
              <a:rPr lang="en-US" b="true" sz="4399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kernel resources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75940" y="7218821"/>
            <a:ext cx="17146420" cy="13281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17"/>
              </a:lnSpc>
            </a:pPr>
            <a:r>
              <a:rPr lang="en-US" sz="3798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Key a</a:t>
            </a:r>
            <a:r>
              <a:rPr lang="en-US" b="true" sz="3798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reas:</a:t>
            </a:r>
          </a:p>
          <a:p>
            <a:pPr algn="ctr">
              <a:lnSpc>
                <a:spcPts val="5317"/>
              </a:lnSpc>
            </a:pPr>
            <a:r>
              <a:rPr lang="en-US" b="true" sz="3798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shader parsing, buffer descriptors, IOCTLs, sync primitives.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400000">
            <a:off x="4987187" y="-2977324"/>
            <a:ext cx="8313625" cy="18719266"/>
            <a:chOff x="0" y="0"/>
            <a:chExt cx="2189597" cy="493017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89597" cy="4930177"/>
            </a:xfrm>
            <a:custGeom>
              <a:avLst/>
              <a:gdLst/>
              <a:ahLst/>
              <a:cxnLst/>
              <a:rect r="r" b="b" t="t" l="l"/>
              <a:pathLst>
                <a:path h="4930177" w="2189597">
                  <a:moveTo>
                    <a:pt x="0" y="0"/>
                  </a:moveTo>
                  <a:lnTo>
                    <a:pt x="2189597" y="0"/>
                  </a:lnTo>
                  <a:lnTo>
                    <a:pt x="2189597" y="4930177"/>
                  </a:lnTo>
                  <a:lnTo>
                    <a:pt x="0" y="4930177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189597" cy="49682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-137985" y="612404"/>
            <a:ext cx="18213790" cy="78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60"/>
              </a:lnSpc>
            </a:pPr>
            <a:r>
              <a:rPr lang="en-US" sz="8000" spc="-176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WHY</a:t>
            </a:r>
            <a:r>
              <a:rPr lang="en-US" sz="8000" spc="-176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 DRIVERS ARE LIKELY TO FAIL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63745" y="3224591"/>
            <a:ext cx="17712060" cy="7550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59"/>
              </a:lnSpc>
            </a:pPr>
            <a:r>
              <a:rPr lang="en-US" b="true" sz="4399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Huge code surface + many platform-specific optimizations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02992" y="6306109"/>
            <a:ext cx="17146420" cy="13281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17"/>
              </a:lnSpc>
            </a:pPr>
            <a:r>
              <a:rPr lang="en-US" b="true" sz="3798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Complex memory management: shared buffers, DMA, caches → race &amp; use after free risk.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63745" y="4748646"/>
            <a:ext cx="17712060" cy="1536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59"/>
              </a:lnSpc>
            </a:pPr>
            <a:r>
              <a:rPr lang="en-US" sz="4399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Custom parsers and many edge cases (shaders, formats).</a:t>
            </a:r>
          </a:p>
          <a:p>
            <a:pPr algn="ctr">
              <a:lnSpc>
                <a:spcPts val="6159"/>
              </a:lnSpc>
            </a:pP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400000">
            <a:off x="4987187" y="-2977324"/>
            <a:ext cx="8313625" cy="18719266"/>
            <a:chOff x="0" y="0"/>
            <a:chExt cx="2189597" cy="493017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89597" cy="4930177"/>
            </a:xfrm>
            <a:custGeom>
              <a:avLst/>
              <a:gdLst/>
              <a:ahLst/>
              <a:cxnLst/>
              <a:rect r="r" b="b" t="t" l="l"/>
              <a:pathLst>
                <a:path h="4930177" w="2189597">
                  <a:moveTo>
                    <a:pt x="0" y="0"/>
                  </a:moveTo>
                  <a:lnTo>
                    <a:pt x="2189597" y="0"/>
                  </a:lnTo>
                  <a:lnTo>
                    <a:pt x="2189597" y="4930177"/>
                  </a:lnTo>
                  <a:lnTo>
                    <a:pt x="0" y="4930177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189597" cy="49682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37105" y="578940"/>
            <a:ext cx="18213790" cy="78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60"/>
              </a:lnSpc>
            </a:pPr>
            <a:r>
              <a:rPr lang="en-US" sz="8000" spc="-176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US</a:t>
            </a:r>
            <a:r>
              <a:rPr lang="en-US" sz="8000" spc="-176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ERLAND INPUTS THAT MATTER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46565" y="2680081"/>
            <a:ext cx="17712060" cy="1536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9"/>
              </a:lnSpc>
            </a:pPr>
            <a:r>
              <a:rPr lang="en-US" sz="4399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Shader languages &amp; compilers (vertex/fragment/compute).</a:t>
            </a:r>
          </a:p>
          <a:p>
            <a:pPr algn="l">
              <a:lnSpc>
                <a:spcPts val="6159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570790" y="6306109"/>
            <a:ext cx="17146420" cy="1313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7"/>
              </a:lnSpc>
            </a:pPr>
            <a:r>
              <a:rPr lang="en-US" sz="3798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GPU command streams, sync primitives, and timing/race conditions</a:t>
            </a:r>
          </a:p>
          <a:p>
            <a:pPr algn="ctr">
              <a:lnSpc>
                <a:spcPts val="5317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646565" y="4139946"/>
            <a:ext cx="17485668" cy="28199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82"/>
              </a:lnSpc>
            </a:pPr>
            <a:r>
              <a:rPr lang="en-US" sz="4201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Buffer/descriptor formats (vertex buffers, textures, compressed formats)</a:t>
            </a:r>
          </a:p>
          <a:p>
            <a:pPr algn="ctr">
              <a:lnSpc>
                <a:spcPts val="5182"/>
              </a:lnSpc>
            </a:pPr>
          </a:p>
          <a:p>
            <a:pPr algn="ctr">
              <a:lnSpc>
                <a:spcPts val="5602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646565" y="7543138"/>
            <a:ext cx="17146420" cy="19799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7"/>
              </a:lnSpc>
            </a:pPr>
            <a:r>
              <a:rPr lang="en-US" sz="3798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Malformed inputs or carefully timed sequences can destabilize the driver.</a:t>
            </a:r>
          </a:p>
          <a:p>
            <a:pPr algn="ctr">
              <a:lnSpc>
                <a:spcPts val="5317"/>
              </a:lnSpc>
            </a:pP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400000">
            <a:off x="4987187" y="-2977324"/>
            <a:ext cx="8313625" cy="18719266"/>
            <a:chOff x="0" y="0"/>
            <a:chExt cx="2189597" cy="493017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89597" cy="4930177"/>
            </a:xfrm>
            <a:custGeom>
              <a:avLst/>
              <a:gdLst/>
              <a:ahLst/>
              <a:cxnLst/>
              <a:rect r="r" b="b" t="t" l="l"/>
              <a:pathLst>
                <a:path h="4930177" w="2189597">
                  <a:moveTo>
                    <a:pt x="0" y="0"/>
                  </a:moveTo>
                  <a:lnTo>
                    <a:pt x="2189597" y="0"/>
                  </a:lnTo>
                  <a:lnTo>
                    <a:pt x="2189597" y="4930177"/>
                  </a:lnTo>
                  <a:lnTo>
                    <a:pt x="0" y="4930177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189597" cy="49682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37105" y="578940"/>
            <a:ext cx="18213790" cy="78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60"/>
              </a:lnSpc>
            </a:pPr>
            <a:r>
              <a:rPr lang="en-US" sz="8000" spc="-176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T</a:t>
            </a:r>
            <a:r>
              <a:rPr lang="en-US" sz="8000" spc="-176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ELEMETRY &amp; GPU FAILURES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46565" y="2680081"/>
            <a:ext cx="17712060" cy="30981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9"/>
              </a:lnSpc>
            </a:pPr>
            <a:r>
              <a:rPr lang="en-US" sz="4399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Driver crashes surface as kernel logs, panic traces, and GPU fault registers.</a:t>
            </a:r>
          </a:p>
          <a:p>
            <a:pPr algn="l">
              <a:lnSpc>
                <a:spcPts val="6159"/>
              </a:lnSpc>
            </a:pPr>
          </a:p>
          <a:p>
            <a:pPr algn="l">
              <a:lnSpc>
                <a:spcPts val="6159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646565" y="6832470"/>
            <a:ext cx="17146420" cy="1313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7"/>
              </a:lnSpc>
            </a:pPr>
            <a:r>
              <a:rPr lang="en-US" sz="3798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Many telemetry systems ignore intermittent GPU errors even on iOS 17&gt;</a:t>
            </a:r>
          </a:p>
          <a:p>
            <a:pPr algn="ctr">
              <a:lnSpc>
                <a:spcPts val="5317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646565" y="4820836"/>
            <a:ext cx="17485668" cy="20878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62"/>
              </a:lnSpc>
            </a:pPr>
            <a:r>
              <a:rPr lang="en-US" sz="3901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Correlate app activity (shader compiles, heavy renders) with driver faults.</a:t>
            </a:r>
          </a:p>
          <a:p>
            <a:pPr algn="l">
              <a:lnSpc>
                <a:spcPts val="5882"/>
              </a:lnSpc>
            </a:pP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400000">
            <a:off x="4987187" y="-2977324"/>
            <a:ext cx="8313625" cy="18719266"/>
            <a:chOff x="0" y="0"/>
            <a:chExt cx="2189597" cy="493017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89597" cy="4930177"/>
            </a:xfrm>
            <a:custGeom>
              <a:avLst/>
              <a:gdLst/>
              <a:ahLst/>
              <a:cxnLst/>
              <a:rect r="r" b="b" t="t" l="l"/>
              <a:pathLst>
                <a:path h="4930177" w="2189597">
                  <a:moveTo>
                    <a:pt x="0" y="0"/>
                  </a:moveTo>
                  <a:lnTo>
                    <a:pt x="2189597" y="0"/>
                  </a:lnTo>
                  <a:lnTo>
                    <a:pt x="2189597" y="4930177"/>
                  </a:lnTo>
                  <a:lnTo>
                    <a:pt x="0" y="4930177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189597" cy="49682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37105" y="578940"/>
            <a:ext cx="18213790" cy="78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60"/>
              </a:lnSpc>
            </a:pPr>
            <a:r>
              <a:rPr lang="en-US" sz="8000" spc="-176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WHA</a:t>
            </a:r>
            <a:r>
              <a:rPr lang="en-US" sz="8000" spc="-176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T TO WATCH FOR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46565" y="2680081"/>
            <a:ext cx="17712060" cy="30981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9"/>
              </a:lnSpc>
            </a:pPr>
            <a:r>
              <a:rPr lang="en-US" sz="4399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Detection rules to add: sudden spikes in GPU API errors; repeated shader compile failures from same app.</a:t>
            </a:r>
          </a:p>
          <a:p>
            <a:pPr algn="l">
              <a:lnSpc>
                <a:spcPts val="6159"/>
              </a:lnSpc>
            </a:pPr>
          </a:p>
          <a:p>
            <a:pPr algn="l">
              <a:lnSpc>
                <a:spcPts val="6159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646565" y="6102267"/>
            <a:ext cx="17146420" cy="19799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7"/>
              </a:lnSpc>
            </a:pPr>
            <a:r>
              <a:rPr lang="en-US" sz="3798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Forensics = kernel backtraces, GPU error registers, correlated process timestamps.</a:t>
            </a:r>
          </a:p>
          <a:p>
            <a:pPr algn="ctr">
              <a:lnSpc>
                <a:spcPts val="5317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646565" y="4753550"/>
            <a:ext cx="17485668" cy="1402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62"/>
              </a:lnSpc>
            </a:pPr>
            <a:r>
              <a:rPr lang="en-US" sz="3901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Watch for abnormal IOCTL frequency or unusual userclient open counts.</a:t>
            </a:r>
          </a:p>
          <a:p>
            <a:pPr algn="l">
              <a:lnSpc>
                <a:spcPts val="5882"/>
              </a:lnSpc>
            </a:pP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400000">
            <a:off x="4913639" y="-2560443"/>
            <a:ext cx="8313625" cy="18719266"/>
            <a:chOff x="0" y="0"/>
            <a:chExt cx="2189597" cy="493017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89597" cy="4930177"/>
            </a:xfrm>
            <a:custGeom>
              <a:avLst/>
              <a:gdLst/>
              <a:ahLst/>
              <a:cxnLst/>
              <a:rect r="r" b="b" t="t" l="l"/>
              <a:pathLst>
                <a:path h="4930177" w="2189597">
                  <a:moveTo>
                    <a:pt x="0" y="0"/>
                  </a:moveTo>
                  <a:lnTo>
                    <a:pt x="2189597" y="0"/>
                  </a:lnTo>
                  <a:lnTo>
                    <a:pt x="2189597" y="4930177"/>
                  </a:lnTo>
                  <a:lnTo>
                    <a:pt x="0" y="4930177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189597" cy="49682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028700" y="3522184"/>
            <a:ext cx="16453205" cy="78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60"/>
              </a:lnSpc>
            </a:pPr>
            <a:r>
              <a:rPr lang="en-US" sz="8000" spc="-176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DEMO #2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0045" y="4740116"/>
            <a:ext cx="18330515" cy="78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60"/>
              </a:lnSpc>
            </a:pPr>
            <a:r>
              <a:rPr lang="en-US" sz="8000" spc="-176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 G</a:t>
            </a:r>
            <a:r>
              <a:rPr lang="en-US" sz="8000" spc="-176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PU DATA</a:t>
            </a:r>
          </a:p>
        </p:txBody>
      </p:sp>
    </p:spTree>
  </p:cSld>
  <p:clrMapOvr>
    <a:masterClrMapping/>
  </p:clrMapOvr>
</p:sld>
</file>

<file path=ppt/slides/slide41.xml><?xml version="1.0" encoding="utf-8"?>
<p:sld xmlns:p="http://schemas.openxmlformats.org/presentationml/2006/main" xmlns:a="http://schemas.openxmlformats.org/drawing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400000">
            <a:off x="4771555" y="-2575706"/>
            <a:ext cx="8313625" cy="18719266"/>
            <a:chOff x="0" y="0"/>
            <a:chExt cx="2189597" cy="493017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89597" cy="4930177"/>
            </a:xfrm>
            <a:custGeom>
              <a:avLst/>
              <a:gdLst/>
              <a:ahLst/>
              <a:cxnLst/>
              <a:rect r="r" b="b" t="t" l="l"/>
              <a:pathLst>
                <a:path h="4930177" w="2189597">
                  <a:moveTo>
                    <a:pt x="0" y="0"/>
                  </a:moveTo>
                  <a:lnTo>
                    <a:pt x="2189597" y="0"/>
                  </a:lnTo>
                  <a:lnTo>
                    <a:pt x="2189597" y="4930177"/>
                  </a:lnTo>
                  <a:lnTo>
                    <a:pt x="0" y="4930177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189597" cy="49682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18571" y="306719"/>
            <a:ext cx="18302599" cy="8947377"/>
            <a:chOff x="0" y="0"/>
            <a:chExt cx="24403466" cy="11929836"/>
          </a:xfrm>
        </p:grpSpPr>
        <p:grpSp>
          <p:nvGrpSpPr>
            <p:cNvPr name="Group 6" id="6"/>
            <p:cNvGrpSpPr/>
            <p:nvPr/>
          </p:nvGrpSpPr>
          <p:grpSpPr>
            <a:xfrm rot="0">
              <a:off x="2980648" y="3236785"/>
              <a:ext cx="17333206" cy="8693051"/>
              <a:chOff x="0" y="0"/>
              <a:chExt cx="3423843" cy="1717146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3423843" cy="1717146"/>
              </a:xfrm>
              <a:custGeom>
                <a:avLst/>
                <a:gdLst/>
                <a:ahLst/>
                <a:cxnLst/>
                <a:rect r="r" b="b" t="t" l="l"/>
                <a:pathLst>
                  <a:path h="1717146" w="3423843">
                    <a:moveTo>
                      <a:pt x="0" y="0"/>
                    </a:moveTo>
                    <a:lnTo>
                      <a:pt x="3423843" y="0"/>
                    </a:lnTo>
                    <a:lnTo>
                      <a:pt x="3423843" y="1717146"/>
                    </a:lnTo>
                    <a:lnTo>
                      <a:pt x="0" y="1717146"/>
                    </a:lnTo>
                    <a:close/>
                  </a:path>
                </a:pathLst>
              </a:custGeom>
              <a:solidFill>
                <a:srgbClr val="000000"/>
              </a:solidFill>
              <a:ln w="47625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47625"/>
                <a:ext cx="3423843" cy="176477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779"/>
                  </a:lnSpc>
                </a:pPr>
              </a:p>
            </p:txBody>
          </p:sp>
        </p:grpSp>
        <p:sp>
          <p:nvSpPr>
            <p:cNvPr name="TextBox 9" id="9"/>
            <p:cNvSpPr txBox="true"/>
            <p:nvPr/>
          </p:nvSpPr>
          <p:spPr>
            <a:xfrm rot="0">
              <a:off x="0" y="342900"/>
              <a:ext cx="24403466" cy="224890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833"/>
                </a:lnSpc>
              </a:pPr>
              <a:r>
                <a:rPr lang="en-US" sz="7991">
                  <a:solidFill>
                    <a:srgbClr val="1CC9F1"/>
                  </a:solidFill>
                  <a:latin typeface="RQND Pro Wide"/>
                  <a:ea typeface="RQND Pro Wide"/>
                  <a:cs typeface="RQND Pro Wide"/>
                  <a:sym typeface="RQND Pro Wide"/>
                </a:rPr>
                <a:t>BASEBAND + RADIO STACK EXPLOIT CHAINS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4264482" y="4529545"/>
              <a:ext cx="14765538" cy="24298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557"/>
                </a:lnSpc>
              </a:pPr>
              <a:r>
                <a:rPr lang="en-US" b="true" sz="3454">
                  <a:solidFill>
                    <a:srgbClr val="FFFFFF"/>
                  </a:solidFill>
                  <a:latin typeface="Space Mono Bold"/>
                  <a:ea typeface="Space Mono Bold"/>
                  <a:cs typeface="Space Mono Bold"/>
                  <a:sym typeface="Space Mono Bold"/>
                </a:rPr>
                <a:t>Baseband runs its own RTOS, often neglected.</a:t>
              </a:r>
            </a:p>
            <a:p>
              <a:pPr algn="ctr">
                <a:lnSpc>
                  <a:spcPts val="3557"/>
                </a:lnSpc>
                <a:spcBef>
                  <a:spcPct val="0"/>
                </a:spcBef>
              </a:pPr>
            </a:p>
            <a:p>
              <a:pPr algn="ctr">
                <a:lnSpc>
                  <a:spcPts val="3557"/>
                </a:lnSpc>
                <a:spcBef>
                  <a:spcPct val="0"/>
                </a:spcBef>
              </a:pP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3969403" y="7016583"/>
              <a:ext cx="15355695" cy="36236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557"/>
                </a:lnSpc>
              </a:pPr>
              <a:r>
                <a:rPr lang="en-US" sz="3454" b="true">
                  <a:solidFill>
                    <a:srgbClr val="FFFFFF"/>
                  </a:solidFill>
                  <a:latin typeface="Space Mono Bold"/>
                  <a:ea typeface="Space Mono Bold"/>
                  <a:cs typeface="Space Mono Bold"/>
                  <a:sym typeface="Space Mono Bold"/>
                </a:rPr>
                <a:t>Attack surface</a:t>
              </a:r>
            </a:p>
            <a:p>
              <a:pPr algn="ctr">
                <a:lnSpc>
                  <a:spcPts val="3557"/>
                </a:lnSpc>
              </a:pPr>
              <a:r>
                <a:rPr lang="en-US" b="true" sz="3454">
                  <a:solidFill>
                    <a:srgbClr val="FFFFFF"/>
                  </a:solidFill>
                  <a:latin typeface="Space Mono Bold"/>
                  <a:ea typeface="Space Mono Bold"/>
                  <a:cs typeface="Space Mono Bold"/>
                  <a:sym typeface="Space Mono Bold"/>
                </a:rPr>
                <a:t>SMS, Wi-Fi, LTE, Bluetooth.</a:t>
              </a:r>
            </a:p>
            <a:p>
              <a:pPr algn="ctr">
                <a:lnSpc>
                  <a:spcPts val="3557"/>
                </a:lnSpc>
              </a:pPr>
            </a:p>
            <a:p>
              <a:pPr algn="ctr">
                <a:lnSpc>
                  <a:spcPts val="3557"/>
                </a:lnSpc>
              </a:pPr>
            </a:p>
            <a:p>
              <a:pPr algn="ctr">
                <a:lnSpc>
                  <a:spcPts val="3557"/>
                </a:lnSpc>
              </a:pPr>
            </a:p>
            <a:p>
              <a:pPr algn="ctr">
                <a:lnSpc>
                  <a:spcPts val="3557"/>
                </a:lnSpc>
              </a:pP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3745551" y="9592932"/>
              <a:ext cx="15803400" cy="6391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557"/>
                </a:lnSpc>
                <a:spcBef>
                  <a:spcPct val="0"/>
                </a:spcBef>
              </a:pPr>
              <a:r>
                <a:rPr lang="en-US" b="true" sz="3454">
                  <a:solidFill>
                    <a:srgbClr val="FFFFFF"/>
                  </a:solidFill>
                  <a:latin typeface="Space Mono Bold"/>
                  <a:ea typeface="Space Mono Bold"/>
                  <a:cs typeface="Space Mono Bold"/>
                  <a:sym typeface="Space Mono Bold"/>
                </a:rPr>
                <a:t>Compromise → pivot into kernel space.</a:t>
              </a:r>
            </a:p>
          </p:txBody>
        </p:sp>
      </p:grpSp>
    </p:spTree>
  </p:cSld>
  <p:clrMapOvr>
    <a:masterClrMapping/>
  </p:clrMapOvr>
</p:sld>
</file>

<file path=ppt/slides/slide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400000">
            <a:off x="4771555" y="-2575706"/>
            <a:ext cx="8313625" cy="18719266"/>
            <a:chOff x="0" y="0"/>
            <a:chExt cx="2189597" cy="493017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89597" cy="4930177"/>
            </a:xfrm>
            <a:custGeom>
              <a:avLst/>
              <a:gdLst/>
              <a:ahLst/>
              <a:cxnLst/>
              <a:rect r="r" b="b" t="t" l="l"/>
              <a:pathLst>
                <a:path h="4930177" w="2189597">
                  <a:moveTo>
                    <a:pt x="0" y="0"/>
                  </a:moveTo>
                  <a:lnTo>
                    <a:pt x="2189597" y="0"/>
                  </a:lnTo>
                  <a:lnTo>
                    <a:pt x="2189597" y="4930177"/>
                  </a:lnTo>
                  <a:lnTo>
                    <a:pt x="0" y="4930177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189597" cy="49682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18571" y="306719"/>
            <a:ext cx="18302599" cy="7674090"/>
            <a:chOff x="0" y="0"/>
            <a:chExt cx="24403466" cy="10232120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0" y="342900"/>
              <a:ext cx="24403466" cy="224890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833"/>
                </a:lnSpc>
              </a:pPr>
              <a:r>
                <a:rPr lang="en-US" sz="7991">
                  <a:solidFill>
                    <a:srgbClr val="1CC9F1"/>
                  </a:solidFill>
                  <a:latin typeface="RQND Pro Wide"/>
                  <a:ea typeface="RQND Pro Wide"/>
                  <a:cs typeface="RQND Pro Wide"/>
                  <a:sym typeface="RQND Pro Wide"/>
                </a:rPr>
                <a:t>BASEBAND DIAGRAM</a:t>
              </a:r>
            </a:p>
            <a:p>
              <a:pPr algn="ctr">
                <a:lnSpc>
                  <a:spcPts val="5833"/>
                </a:lnSpc>
              </a:pP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4264482" y="4529545"/>
              <a:ext cx="14765538" cy="18329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557"/>
                </a:lnSpc>
              </a:pPr>
            </a:p>
            <a:p>
              <a:pPr algn="ctr">
                <a:lnSpc>
                  <a:spcPts val="3557"/>
                </a:lnSpc>
                <a:spcBef>
                  <a:spcPct val="0"/>
                </a:spcBef>
              </a:pPr>
            </a:p>
            <a:p>
              <a:pPr algn="ctr">
                <a:lnSpc>
                  <a:spcPts val="3557"/>
                </a:lnSpc>
                <a:spcBef>
                  <a:spcPct val="0"/>
                </a:spcBef>
              </a:pP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3745551" y="9592932"/>
              <a:ext cx="15803400" cy="6391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557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3278277" y="2467233"/>
            <a:ext cx="11731446" cy="6250661"/>
          </a:xfrm>
          <a:custGeom>
            <a:avLst/>
            <a:gdLst/>
            <a:ahLst/>
            <a:cxnLst/>
            <a:rect r="r" b="b" t="t" l="l"/>
            <a:pathLst>
              <a:path h="6250661" w="11731446">
                <a:moveTo>
                  <a:pt x="0" y="0"/>
                </a:moveTo>
                <a:lnTo>
                  <a:pt x="11731446" y="0"/>
                </a:lnTo>
                <a:lnTo>
                  <a:pt x="11731446" y="6250661"/>
                </a:lnTo>
                <a:lnTo>
                  <a:pt x="0" y="62506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400000">
            <a:off x="4987187" y="-2977324"/>
            <a:ext cx="8313625" cy="18719266"/>
            <a:chOff x="0" y="0"/>
            <a:chExt cx="2189597" cy="493017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89597" cy="4930177"/>
            </a:xfrm>
            <a:custGeom>
              <a:avLst/>
              <a:gdLst/>
              <a:ahLst/>
              <a:cxnLst/>
              <a:rect r="r" b="b" t="t" l="l"/>
              <a:pathLst>
                <a:path h="4930177" w="2189597">
                  <a:moveTo>
                    <a:pt x="0" y="0"/>
                  </a:moveTo>
                  <a:lnTo>
                    <a:pt x="2189597" y="0"/>
                  </a:lnTo>
                  <a:lnTo>
                    <a:pt x="2189597" y="4930177"/>
                  </a:lnTo>
                  <a:lnTo>
                    <a:pt x="0" y="4930177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189597" cy="49682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806095" y="3076711"/>
            <a:ext cx="16453205" cy="78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60"/>
              </a:lnSpc>
            </a:pPr>
            <a:r>
              <a:rPr lang="en-US" sz="8000" spc="-176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SECTION 5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54160" y="4648834"/>
            <a:ext cx="16453205" cy="78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60"/>
              </a:lnSpc>
            </a:pPr>
            <a:r>
              <a:rPr lang="en-US" sz="8000" spc="-176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FU</a:t>
            </a:r>
            <a:r>
              <a:rPr lang="en-US" sz="8000" spc="-176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TURE OUTLOOK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3929708" y="392446"/>
            <a:ext cx="9502109" cy="9502109"/>
          </a:xfrm>
          <a:custGeom>
            <a:avLst/>
            <a:gdLst/>
            <a:ahLst/>
            <a:cxnLst/>
            <a:rect r="r" b="b" t="t" l="l"/>
            <a:pathLst>
              <a:path h="9502109" w="9502109">
                <a:moveTo>
                  <a:pt x="0" y="0"/>
                </a:moveTo>
                <a:lnTo>
                  <a:pt x="9502109" y="0"/>
                </a:lnTo>
                <a:lnTo>
                  <a:pt x="9502109" y="9502108"/>
                </a:lnTo>
                <a:lnTo>
                  <a:pt x="0" y="95021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4.xml><?xml version="1.0" encoding="utf-8"?>
<p:sld xmlns:p="http://schemas.openxmlformats.org/presentationml/2006/main" xmlns:a="http://schemas.openxmlformats.org/drawing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400000">
            <a:off x="4987187" y="-2977324"/>
            <a:ext cx="8313625" cy="18719266"/>
            <a:chOff x="0" y="0"/>
            <a:chExt cx="2189597" cy="493017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89597" cy="4930177"/>
            </a:xfrm>
            <a:custGeom>
              <a:avLst/>
              <a:gdLst/>
              <a:ahLst/>
              <a:cxnLst/>
              <a:rect r="r" b="b" t="t" l="l"/>
              <a:pathLst>
                <a:path h="4930177" w="2189597">
                  <a:moveTo>
                    <a:pt x="0" y="0"/>
                  </a:moveTo>
                  <a:lnTo>
                    <a:pt x="2189597" y="0"/>
                  </a:lnTo>
                  <a:lnTo>
                    <a:pt x="2189597" y="4930177"/>
                  </a:lnTo>
                  <a:lnTo>
                    <a:pt x="0" y="4930177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189597" cy="49682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150952" y="665729"/>
            <a:ext cx="16453205" cy="78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60"/>
              </a:lnSpc>
            </a:pPr>
            <a:r>
              <a:rPr lang="en-US" sz="8000" spc="-176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WHATS NEXT??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2006349" y="2339576"/>
            <a:ext cx="14275302" cy="6918724"/>
            <a:chOff x="0" y="0"/>
            <a:chExt cx="19033736" cy="9224965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0" y="0"/>
              <a:ext cx="19033736" cy="9224965"/>
              <a:chOff x="0" y="0"/>
              <a:chExt cx="3759750" cy="1822215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3759750" cy="1822215"/>
              </a:xfrm>
              <a:custGeom>
                <a:avLst/>
                <a:gdLst/>
                <a:ahLst/>
                <a:cxnLst/>
                <a:rect r="r" b="b" t="t" l="l"/>
                <a:pathLst>
                  <a:path h="1822215" w="3759750">
                    <a:moveTo>
                      <a:pt x="0" y="0"/>
                    </a:moveTo>
                    <a:lnTo>
                      <a:pt x="3759750" y="0"/>
                    </a:lnTo>
                    <a:lnTo>
                      <a:pt x="3759750" y="1822215"/>
                    </a:lnTo>
                    <a:lnTo>
                      <a:pt x="0" y="1822215"/>
                    </a:lnTo>
                    <a:close/>
                  </a:path>
                </a:pathLst>
              </a:custGeom>
              <a:solidFill>
                <a:srgbClr val="000000"/>
              </a:solidFill>
              <a:ln w="47625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47625"/>
                <a:ext cx="3759750" cy="186984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779"/>
                  </a:lnSpc>
                </a:pPr>
              </a:p>
            </p:txBody>
          </p:sp>
        </p:grpSp>
        <p:sp>
          <p:nvSpPr>
            <p:cNvPr name="TextBox 10" id="10"/>
            <p:cNvSpPr txBox="true"/>
            <p:nvPr/>
          </p:nvSpPr>
          <p:spPr>
            <a:xfrm rot="0">
              <a:off x="1748401" y="763366"/>
              <a:ext cx="16072576" cy="406048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231"/>
                </a:lnSpc>
              </a:pPr>
              <a:r>
                <a:rPr lang="en-US" b="true" sz="4108">
                  <a:solidFill>
                    <a:srgbClr val="FFFFFF"/>
                  </a:solidFill>
                  <a:latin typeface="Space Mono Bold"/>
                  <a:ea typeface="Space Mono Bold"/>
                  <a:cs typeface="Space Mono Bold"/>
                  <a:sym typeface="Space Mono Bold"/>
                </a:rPr>
                <a:t>Jailbroken iPhone = your first lab.</a:t>
              </a:r>
            </a:p>
            <a:p>
              <a:pPr algn="ctr">
                <a:lnSpc>
                  <a:spcPts val="3922"/>
                </a:lnSpc>
              </a:pPr>
            </a:p>
            <a:p>
              <a:pPr algn="ctr">
                <a:lnSpc>
                  <a:spcPts val="3922"/>
                </a:lnSpc>
              </a:pPr>
            </a:p>
            <a:p>
              <a:pPr algn="ctr">
                <a:lnSpc>
                  <a:spcPts val="3922"/>
                </a:lnSpc>
              </a:pPr>
            </a:p>
            <a:p>
              <a:pPr algn="ctr">
                <a:lnSpc>
                  <a:spcPts val="3922"/>
                </a:lnSpc>
              </a:pPr>
            </a:p>
            <a:p>
              <a:pPr algn="ctr">
                <a:lnSpc>
                  <a:spcPts val="3922"/>
                </a:lnSpc>
              </a:pP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870161" y="2471155"/>
              <a:ext cx="17293414" cy="20003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234"/>
                </a:lnSpc>
              </a:pPr>
              <a:r>
                <a:rPr lang="en-US" b="true" sz="4110">
                  <a:solidFill>
                    <a:srgbClr val="FFFFFF"/>
                  </a:solidFill>
                  <a:latin typeface="Space Mono Bold"/>
                  <a:ea typeface="Space Mono Bold"/>
                  <a:cs typeface="Space Mono Bold"/>
                  <a:sym typeface="Space Mono Bold"/>
                </a:rPr>
                <a:t>Co</a:t>
              </a:r>
              <a:r>
                <a:rPr lang="en-US" b="true" sz="4110">
                  <a:solidFill>
                    <a:srgbClr val="FFFFFF"/>
                  </a:solidFill>
                  <a:latin typeface="Space Mono Bold"/>
                  <a:ea typeface="Space Mono Bold"/>
                  <a:cs typeface="Space Mono Bold"/>
                  <a:sym typeface="Space Mono Bold"/>
                </a:rPr>
                <a:t>rellium / DockerOSX = next step.</a:t>
              </a:r>
            </a:p>
            <a:p>
              <a:pPr algn="ctr">
                <a:lnSpc>
                  <a:spcPts val="3727"/>
                </a:lnSpc>
              </a:pPr>
            </a:p>
            <a:p>
              <a:pPr algn="ctr">
                <a:lnSpc>
                  <a:spcPts val="3727"/>
                </a:lnSpc>
              </a:pP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742502" y="6673878"/>
              <a:ext cx="18084374" cy="150071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278"/>
                </a:lnSpc>
                <a:spcBef>
                  <a:spcPct val="0"/>
                </a:spcBef>
              </a:pPr>
              <a:r>
                <a:rPr lang="en-US" b="true" sz="4154">
                  <a:solidFill>
                    <a:srgbClr val="FFFFFF"/>
                  </a:solidFill>
                  <a:latin typeface="Space Mono Bold"/>
                  <a:ea typeface="Space Mono Bold"/>
                  <a:cs typeface="Space Mono Bold"/>
                  <a:sym typeface="Space Mono Bold"/>
                </a:rPr>
                <a:t>Learn, share, meme and collab with the community.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742502" y="5360457"/>
              <a:ext cx="18084374" cy="77681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278"/>
                </a:lnSpc>
                <a:spcBef>
                  <a:spcPct val="0"/>
                </a:spcBef>
              </a:pPr>
              <a:r>
                <a:rPr lang="en-US" b="true" sz="4154">
                  <a:solidFill>
                    <a:srgbClr val="FFFFFF"/>
                  </a:solidFill>
                  <a:latin typeface="Space Mono Bold"/>
                  <a:ea typeface="Space Mono Bold"/>
                  <a:cs typeface="Space Mono Bold"/>
                  <a:sym typeface="Space Mono Bold"/>
                </a:rPr>
                <a:t>Reverse entitlements &amp; sandbox profiles.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474681" y="3835669"/>
              <a:ext cx="18084374" cy="77681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278"/>
                </a:lnSpc>
                <a:spcBef>
                  <a:spcPct val="0"/>
                </a:spcBef>
              </a:pPr>
              <a:r>
                <a:rPr lang="en-US" b="true" sz="4154">
                  <a:solidFill>
                    <a:srgbClr val="FFFFFF"/>
                  </a:solidFill>
                  <a:latin typeface="Space Mono Bold"/>
                  <a:ea typeface="Space Mono Bold"/>
                  <a:cs typeface="Space Mono Bold"/>
                  <a:sym typeface="Space Mono Bold"/>
                </a:rPr>
                <a:t>iOS Static &amp; Dynamic App Analysis</a:t>
              </a:r>
            </a:p>
          </p:txBody>
        </p:sp>
      </p:grpSp>
    </p:spTree>
  </p:cSld>
  <p:clrMapOvr>
    <a:masterClrMapping/>
  </p:clrMapOvr>
</p:sld>
</file>

<file path=ppt/slides/slide4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400000">
            <a:off x="4904114" y="-2560443"/>
            <a:ext cx="8313625" cy="18719266"/>
            <a:chOff x="0" y="0"/>
            <a:chExt cx="2189597" cy="493017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89597" cy="4930177"/>
            </a:xfrm>
            <a:custGeom>
              <a:avLst/>
              <a:gdLst/>
              <a:ahLst/>
              <a:cxnLst/>
              <a:rect r="r" b="b" t="t" l="l"/>
              <a:pathLst>
                <a:path h="4930177" w="2189597">
                  <a:moveTo>
                    <a:pt x="0" y="0"/>
                  </a:moveTo>
                  <a:lnTo>
                    <a:pt x="2189597" y="0"/>
                  </a:lnTo>
                  <a:lnTo>
                    <a:pt x="2189597" y="4930177"/>
                  </a:lnTo>
                  <a:lnTo>
                    <a:pt x="0" y="4930177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189597" cy="49682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028700" y="3522184"/>
            <a:ext cx="16453205" cy="78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60"/>
              </a:lnSpc>
            </a:pPr>
            <a:r>
              <a:rPr lang="en-US" sz="8000" spc="-176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_MY_HOPE:_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852806" y="1028700"/>
            <a:ext cx="13967403" cy="7891583"/>
          </a:xfrm>
          <a:custGeom>
            <a:avLst/>
            <a:gdLst/>
            <a:ahLst/>
            <a:cxnLst/>
            <a:rect r="r" b="b" t="t" l="l"/>
            <a:pathLst>
              <a:path h="7891583" w="13967403">
                <a:moveTo>
                  <a:pt x="0" y="0"/>
                </a:moveTo>
                <a:lnTo>
                  <a:pt x="13967403" y="0"/>
                </a:lnTo>
                <a:lnTo>
                  <a:pt x="13967403" y="7891583"/>
                </a:lnTo>
                <a:lnTo>
                  <a:pt x="0" y="78915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40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477215" y="3248070"/>
            <a:ext cx="4116348" cy="6634203"/>
            <a:chOff x="0" y="0"/>
            <a:chExt cx="1771468" cy="285502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771468" cy="2855026"/>
            </a:xfrm>
            <a:custGeom>
              <a:avLst/>
              <a:gdLst/>
              <a:ahLst/>
              <a:cxnLst/>
              <a:rect r="r" b="b" t="t" l="l"/>
              <a:pathLst>
                <a:path h="2855026" w="1771468">
                  <a:moveTo>
                    <a:pt x="1533343" y="0"/>
                  </a:moveTo>
                  <a:lnTo>
                    <a:pt x="1771468" y="238125"/>
                  </a:lnTo>
                  <a:lnTo>
                    <a:pt x="1771468" y="2616901"/>
                  </a:lnTo>
                  <a:lnTo>
                    <a:pt x="1533343" y="2855026"/>
                  </a:lnTo>
                  <a:lnTo>
                    <a:pt x="238125" y="2855026"/>
                  </a:lnTo>
                  <a:lnTo>
                    <a:pt x="0" y="2616901"/>
                  </a:lnTo>
                  <a:lnTo>
                    <a:pt x="0" y="238125"/>
                  </a:lnTo>
                  <a:lnTo>
                    <a:pt x="238125" y="0"/>
                  </a:lnTo>
                  <a:lnTo>
                    <a:pt x="1533343" y="0"/>
                  </a:lnTo>
                  <a:close/>
                </a:path>
              </a:pathLst>
            </a:custGeom>
            <a:blipFill>
              <a:blip r:embed="rId2"/>
              <a:stretch>
                <a:fillRect l="0" t="-5153" r="0" b="-5153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6593563" y="4412369"/>
            <a:ext cx="8168042" cy="4845931"/>
            <a:chOff x="0" y="0"/>
            <a:chExt cx="10890722" cy="6461241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1397379" y="0"/>
              <a:ext cx="1055433" cy="156162"/>
              <a:chOff x="0" y="0"/>
              <a:chExt cx="208481" cy="30847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208481" cy="30847"/>
              </a:xfrm>
              <a:custGeom>
                <a:avLst/>
                <a:gdLst/>
                <a:ahLst/>
                <a:cxnLst/>
                <a:rect r="r" b="b" t="t" l="l"/>
                <a:pathLst>
                  <a:path h="30847" w="208481">
                    <a:moveTo>
                      <a:pt x="0" y="0"/>
                    </a:moveTo>
                    <a:lnTo>
                      <a:pt x="208481" y="0"/>
                    </a:lnTo>
                    <a:lnTo>
                      <a:pt x="208481" y="30847"/>
                    </a:lnTo>
                    <a:lnTo>
                      <a:pt x="0" y="30847"/>
                    </a:lnTo>
                    <a:close/>
                  </a:path>
                </a:pathLst>
              </a:custGeom>
              <a:solidFill>
                <a:srgbClr val="1CC9F1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28575"/>
                <a:ext cx="208481" cy="227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782"/>
                  </a:lnSpc>
                </a:pPr>
              </a:p>
            </p:txBody>
          </p:sp>
        </p:grpSp>
        <p:sp>
          <p:nvSpPr>
            <p:cNvPr name="AutoShape 8" id="8"/>
            <p:cNvSpPr/>
            <p:nvPr/>
          </p:nvSpPr>
          <p:spPr>
            <a:xfrm>
              <a:off x="6350" y="0"/>
              <a:ext cx="0" cy="6461241"/>
            </a:xfrm>
            <a:prstGeom prst="line">
              <a:avLst/>
            </a:prstGeom>
            <a:ln cap="flat" w="12700">
              <a:solidFill>
                <a:srgbClr val="1CC9F1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TextBox 9" id="9"/>
            <p:cNvSpPr txBox="true"/>
            <p:nvPr/>
          </p:nvSpPr>
          <p:spPr>
            <a:xfrm rot="0">
              <a:off x="1567452" y="1471188"/>
              <a:ext cx="6865054" cy="7425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961"/>
                </a:lnSpc>
              </a:pPr>
              <a:r>
                <a:rPr lang="en-US" sz="4001" spc="400">
                  <a:solidFill>
                    <a:srgbClr val="FFFFFF"/>
                  </a:solidFill>
                  <a:latin typeface="RQND Pro Wide"/>
                  <a:ea typeface="RQND Pro Wide"/>
                  <a:cs typeface="RQND Pro Wide"/>
                  <a:sym typeface="RQND Pro Wide"/>
                </a:rPr>
                <a:t>GET IN TOUCH</a:t>
              </a:r>
            </a:p>
          </p:txBody>
        </p:sp>
        <p:sp>
          <p:nvSpPr>
            <p:cNvPr name="Freeform 10" id="10"/>
            <p:cNvSpPr/>
            <p:nvPr/>
          </p:nvSpPr>
          <p:spPr>
            <a:xfrm flipH="false" flipV="true" rot="4663987">
              <a:off x="7876157" y="1657373"/>
              <a:ext cx="508166" cy="508166"/>
            </a:xfrm>
            <a:custGeom>
              <a:avLst/>
              <a:gdLst/>
              <a:ahLst/>
              <a:cxnLst/>
              <a:rect r="r" b="b" t="t" l="l"/>
              <a:pathLst>
                <a:path h="508166" w="508166">
                  <a:moveTo>
                    <a:pt x="0" y="508166"/>
                  </a:moveTo>
                  <a:lnTo>
                    <a:pt x="508167" y="508166"/>
                  </a:lnTo>
                  <a:lnTo>
                    <a:pt x="508167" y="0"/>
                  </a:lnTo>
                  <a:lnTo>
                    <a:pt x="0" y="0"/>
                  </a:lnTo>
                  <a:lnTo>
                    <a:pt x="0" y="508166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1132825" y="3462073"/>
              <a:ext cx="502400" cy="502400"/>
            </a:xfrm>
            <a:custGeom>
              <a:avLst/>
              <a:gdLst/>
              <a:ahLst/>
              <a:cxnLst/>
              <a:rect r="r" b="b" t="t" l="l"/>
              <a:pathLst>
                <a:path h="502400" w="502400">
                  <a:moveTo>
                    <a:pt x="0" y="0"/>
                  </a:moveTo>
                  <a:lnTo>
                    <a:pt x="502400" y="0"/>
                  </a:lnTo>
                  <a:lnTo>
                    <a:pt x="502400" y="502400"/>
                  </a:lnTo>
                  <a:lnTo>
                    <a:pt x="0" y="502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119747" y="5099206"/>
              <a:ext cx="528557" cy="528557"/>
            </a:xfrm>
            <a:custGeom>
              <a:avLst/>
              <a:gdLst/>
              <a:ahLst/>
              <a:cxnLst/>
              <a:rect r="r" b="b" t="t" l="l"/>
              <a:pathLst>
                <a:path h="528557" w="528557">
                  <a:moveTo>
                    <a:pt x="0" y="0"/>
                  </a:moveTo>
                  <a:lnTo>
                    <a:pt x="528557" y="0"/>
                  </a:lnTo>
                  <a:lnTo>
                    <a:pt x="528557" y="528557"/>
                  </a:lnTo>
                  <a:lnTo>
                    <a:pt x="0" y="5285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1132825" y="4267561"/>
              <a:ext cx="528557" cy="528557"/>
            </a:xfrm>
            <a:custGeom>
              <a:avLst/>
              <a:gdLst/>
              <a:ahLst/>
              <a:cxnLst/>
              <a:rect r="r" b="b" t="t" l="l"/>
              <a:pathLst>
                <a:path h="528557" w="528557">
                  <a:moveTo>
                    <a:pt x="0" y="0"/>
                  </a:moveTo>
                  <a:lnTo>
                    <a:pt x="528558" y="0"/>
                  </a:lnTo>
                  <a:lnTo>
                    <a:pt x="528558" y="528557"/>
                  </a:lnTo>
                  <a:lnTo>
                    <a:pt x="0" y="5285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 rot="0">
              <a:off x="2188259" y="3563771"/>
              <a:ext cx="8174026" cy="3727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980"/>
                </a:lnSpc>
                <a:spcBef>
                  <a:spcPct val="0"/>
                </a:spcBef>
              </a:pPr>
              <a:r>
                <a:rPr lang="en-US" sz="2000" spc="200" strike="noStrike" u="none">
                  <a:solidFill>
                    <a:srgbClr val="FFFFFF"/>
                  </a:solidFill>
                  <a:latin typeface="RQND Pro Wide"/>
                  <a:ea typeface="RQND Pro Wide"/>
                  <a:cs typeface="RQND Pro Wide"/>
                  <a:sym typeface="RQND Pro Wide"/>
                </a:rPr>
                <a:t>+</a:t>
              </a:r>
              <a:r>
                <a:rPr lang="en-US" sz="2000" spc="200" strike="noStrike" u="none">
                  <a:solidFill>
                    <a:srgbClr val="FFFFFF"/>
                  </a:solidFill>
                  <a:latin typeface="RQND Pro Wide"/>
                  <a:ea typeface="RQND Pro Wide"/>
                  <a:cs typeface="RQND Pro Wide"/>
                  <a:sym typeface="RQND Pro Wide"/>
                </a:rPr>
                <a:t>7 (499) </a:t>
              </a:r>
              <a:r>
                <a:rPr lang="en-US" sz="2000" spc="200" strike="noStrike" u="none">
                  <a:solidFill>
                    <a:srgbClr val="FFFFFF"/>
                  </a:solidFill>
                  <a:latin typeface="RQND Pro Wide"/>
                  <a:ea typeface="RQND Pro Wide"/>
                  <a:cs typeface="RQND Pro Wide"/>
                  <a:sym typeface="RQND Pro Wide"/>
                </a:rPr>
                <a:t>2</a:t>
              </a:r>
              <a:r>
                <a:rPr lang="en-US" sz="2000" spc="200" strike="noStrike" u="none">
                  <a:solidFill>
                    <a:srgbClr val="FFFFFF"/>
                  </a:solidFill>
                  <a:latin typeface="RQND Pro Wide"/>
                  <a:ea typeface="RQND Pro Wide"/>
                  <a:cs typeface="RQND Pro Wide"/>
                  <a:sym typeface="RQND Pro Wide"/>
                </a:rPr>
                <a:t>44</a:t>
              </a:r>
              <a:r>
                <a:rPr lang="en-US" sz="2000" spc="200" strike="noStrike" u="none">
                  <a:solidFill>
                    <a:srgbClr val="FFFFFF"/>
                  </a:solidFill>
                  <a:latin typeface="RQND Pro Wide"/>
                  <a:ea typeface="RQND Pro Wide"/>
                  <a:cs typeface="RQND Pro Wide"/>
                  <a:sym typeface="RQND Pro Wide"/>
                </a:rPr>
                <a:t>-</a:t>
              </a:r>
              <a:r>
                <a:rPr lang="en-US" sz="2000" spc="200" strike="noStrike" u="none">
                  <a:solidFill>
                    <a:srgbClr val="FFFFFF"/>
                  </a:solidFill>
                  <a:latin typeface="RQND Pro Wide"/>
                  <a:ea typeface="RQND Pro Wide"/>
                  <a:cs typeface="RQND Pro Wide"/>
                  <a:sym typeface="RQND Pro Wide"/>
                </a:rPr>
                <a:t>1</a:t>
              </a:r>
              <a:r>
                <a:rPr lang="en-US" sz="2000" spc="200" strike="noStrike" u="none">
                  <a:solidFill>
                    <a:srgbClr val="FFFFFF"/>
                  </a:solidFill>
                  <a:latin typeface="RQND Pro Wide"/>
                  <a:ea typeface="RQND Pro Wide"/>
                  <a:cs typeface="RQND Pro Wide"/>
                  <a:sym typeface="RQND Pro Wide"/>
                </a:rPr>
                <a:t>6-0</a:t>
              </a:r>
              <a:r>
                <a:rPr lang="en-US" sz="2000" spc="200" strike="noStrike" u="none">
                  <a:solidFill>
                    <a:srgbClr val="FFFFFF"/>
                  </a:solidFill>
                  <a:latin typeface="RQND Pro Wide"/>
                  <a:ea typeface="RQND Pro Wide"/>
                  <a:cs typeface="RQND Pro Wide"/>
                  <a:sym typeface="RQND Pro Wide"/>
                </a:rPr>
                <a:t>6 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2188259" y="5213983"/>
              <a:ext cx="8174026" cy="3727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980"/>
                </a:lnSpc>
                <a:spcBef>
                  <a:spcPct val="0"/>
                </a:spcBef>
              </a:pPr>
              <a:r>
                <a:rPr lang="en-US" sz="2000" spc="200">
                  <a:solidFill>
                    <a:srgbClr val="FFFFFF"/>
                  </a:solidFill>
                  <a:latin typeface="RQND Pro Wide"/>
                  <a:ea typeface="RQND Pro Wide"/>
                  <a:cs typeface="RQND Pro Wide"/>
                  <a:sym typeface="RQND Pro Wide"/>
                </a:rPr>
                <a:t>JACKSESSIONS@PROTONMAIL.COM</a:t>
              </a:r>
            </a:p>
          </p:txBody>
        </p:sp>
        <p:sp>
          <p:nvSpPr>
            <p:cNvPr name="TextBox 16" id="16"/>
            <p:cNvSpPr txBox="true"/>
            <p:nvPr/>
          </p:nvSpPr>
          <p:spPr>
            <a:xfrm rot="0">
              <a:off x="2188259" y="4217403"/>
              <a:ext cx="8702463" cy="8818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spc="310">
                  <a:solidFill>
                    <a:srgbClr val="FFFFFF"/>
                  </a:solidFill>
                  <a:latin typeface="RQND Pro Wide"/>
                  <a:ea typeface="RQND Pro Wide"/>
                  <a:cs typeface="RQND Pro Wide"/>
                  <a:sym typeface="RQND Pro Wide"/>
                </a:rPr>
                <a:t>WWW.LINKEDIN.C</a:t>
              </a:r>
              <a:r>
                <a:rPr lang="en-US" sz="2000" spc="310">
                  <a:solidFill>
                    <a:srgbClr val="FFFFFF"/>
                  </a:solidFill>
                  <a:latin typeface="RQND Pro Wide"/>
                  <a:ea typeface="RQND Pro Wide"/>
                  <a:cs typeface="RQND Pro Wide"/>
                  <a:sym typeface="RQND Pro Wide"/>
                </a:rPr>
                <a:t>OM/IN/JACKSESSIONS</a:t>
              </a:r>
            </a:p>
            <a:p>
              <a:pPr algn="ctr">
                <a:lnSpc>
                  <a:spcPts val="252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14481819" y="3595439"/>
            <a:ext cx="3121418" cy="3755089"/>
          </a:xfrm>
          <a:custGeom>
            <a:avLst/>
            <a:gdLst/>
            <a:ahLst/>
            <a:cxnLst/>
            <a:rect r="r" b="b" t="t" l="l"/>
            <a:pathLst>
              <a:path h="3755089" w="3121418">
                <a:moveTo>
                  <a:pt x="0" y="0"/>
                </a:moveTo>
                <a:lnTo>
                  <a:pt x="3121418" y="0"/>
                </a:lnTo>
                <a:lnTo>
                  <a:pt x="3121418" y="3755090"/>
                </a:lnTo>
                <a:lnTo>
                  <a:pt x="0" y="375509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2077010" y="1242804"/>
            <a:ext cx="15849475" cy="17551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207"/>
              </a:lnSpc>
            </a:pPr>
            <a:r>
              <a:rPr lang="en-US" sz="18077" spc="-397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THANK YOU</a:t>
            </a:r>
          </a:p>
        </p:txBody>
      </p:sp>
    </p:spTree>
  </p:cSld>
  <p:clrMapOvr>
    <a:masterClrMapping/>
  </p:clrMapOvr>
</p:sld>
</file>

<file path=ppt/slides/slide4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400000">
            <a:off x="4638153" y="-3294153"/>
            <a:ext cx="7980121" cy="18118958"/>
            <a:chOff x="0" y="0"/>
            <a:chExt cx="2101760" cy="477207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01760" cy="4772071"/>
            </a:xfrm>
            <a:custGeom>
              <a:avLst/>
              <a:gdLst/>
              <a:ahLst/>
              <a:cxnLst/>
              <a:rect r="r" b="b" t="t" l="l"/>
              <a:pathLst>
                <a:path h="4772071" w="2101760">
                  <a:moveTo>
                    <a:pt x="0" y="0"/>
                  </a:moveTo>
                  <a:lnTo>
                    <a:pt x="2101760" y="0"/>
                  </a:lnTo>
                  <a:lnTo>
                    <a:pt x="2101760" y="4772071"/>
                  </a:lnTo>
                  <a:lnTo>
                    <a:pt x="0" y="4772071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000000">
                    <a:alpha val="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101760" cy="48101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730253" y="1734574"/>
            <a:ext cx="8637325" cy="8061503"/>
          </a:xfrm>
          <a:custGeom>
            <a:avLst/>
            <a:gdLst/>
            <a:ahLst/>
            <a:cxnLst/>
            <a:rect r="r" b="b" t="t" l="l"/>
            <a:pathLst>
              <a:path h="8061503" w="8637325">
                <a:moveTo>
                  <a:pt x="0" y="0"/>
                </a:moveTo>
                <a:lnTo>
                  <a:pt x="8637325" y="0"/>
                </a:lnTo>
                <a:lnTo>
                  <a:pt x="8637325" y="8061504"/>
                </a:lnTo>
                <a:lnTo>
                  <a:pt x="0" y="80615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2117658">
            <a:off x="15511180" y="8836187"/>
            <a:ext cx="4353023" cy="2176512"/>
          </a:xfrm>
          <a:custGeom>
            <a:avLst/>
            <a:gdLst/>
            <a:ahLst/>
            <a:cxnLst/>
            <a:rect r="r" b="b" t="t" l="l"/>
            <a:pathLst>
              <a:path h="2176512" w="4353023">
                <a:moveTo>
                  <a:pt x="0" y="0"/>
                </a:moveTo>
                <a:lnTo>
                  <a:pt x="4353023" y="0"/>
                </a:lnTo>
                <a:lnTo>
                  <a:pt x="4353023" y="2176511"/>
                </a:lnTo>
                <a:lnTo>
                  <a:pt x="0" y="21765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28700" y="628728"/>
            <a:ext cx="16453205" cy="7893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60"/>
              </a:lnSpc>
            </a:pPr>
            <a:r>
              <a:rPr lang="en-US" sz="8000" spc="-176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FREESTYLE </a:t>
            </a:r>
            <a:r>
              <a:rPr lang="en-US" sz="8000" spc="-176">
                <a:solidFill>
                  <a:srgbClr val="1CC9F1"/>
                </a:solidFill>
                <a:latin typeface="RQND Pro Wide"/>
                <a:ea typeface="RQND Pro Wide"/>
                <a:cs typeface="RQND Pro Wide"/>
                <a:sym typeface="RQND Pro Wide"/>
              </a:rPr>
              <a:t>RAP 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0481196" y="1847613"/>
            <a:ext cx="6352085" cy="7835426"/>
          </a:xfrm>
          <a:custGeom>
            <a:avLst/>
            <a:gdLst/>
            <a:ahLst/>
            <a:cxnLst/>
            <a:rect r="r" b="b" t="t" l="l"/>
            <a:pathLst>
              <a:path h="7835426" w="6352085">
                <a:moveTo>
                  <a:pt x="0" y="0"/>
                </a:moveTo>
                <a:lnTo>
                  <a:pt x="6352085" y="0"/>
                </a:lnTo>
                <a:lnTo>
                  <a:pt x="6352085" y="7835426"/>
                </a:lnTo>
                <a:lnTo>
                  <a:pt x="0" y="78354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1676" t="0" r="-11676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DAG1ueLYTbk</dc:identifier>
  <dcterms:modified xsi:type="dcterms:W3CDTF">2011-08-01T06:04:30Z</dcterms:modified>
  <cp:revision>1</cp:revision>
  <dc:title>Breaking the Walled Garden: iOS Security Beyond the Sandbox</dc:title>
</cp:coreProperties>
</file>